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5143500" cx="9144000"/>
  <p:notesSz cx="6858000" cy="9144000"/>
  <p:embeddedFontLst>
    <p:embeddedFont>
      <p:font typeface="Amatic SC"/>
      <p:regular r:id="rId40"/>
      <p:bold r:id="rId41"/>
    </p:embeddedFont>
    <p:embeddedFont>
      <p:font typeface="Source Code Pro"/>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46" roundtripDataSignature="AMtx7mjYPOGA+Ep6B99ssMkqkIv3PiOni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5A5E932-1177-49FF-97C8-020207CD1205}">
  <a:tblStyle styleId="{85A5E932-1177-49FF-97C8-020207CD1205}"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maticSC-regular.fntdata"/><Relationship Id="rId20" Type="http://schemas.openxmlformats.org/officeDocument/2006/relationships/slide" Target="slides/slide14.xml"/><Relationship Id="rId42" Type="http://schemas.openxmlformats.org/officeDocument/2006/relationships/font" Target="fonts/SourceCodePro-regular.fntdata"/><Relationship Id="rId41" Type="http://schemas.openxmlformats.org/officeDocument/2006/relationships/font" Target="fonts/AmaticSC-bold.fntdata"/><Relationship Id="rId22" Type="http://schemas.openxmlformats.org/officeDocument/2006/relationships/slide" Target="slides/slide16.xml"/><Relationship Id="rId44" Type="http://schemas.openxmlformats.org/officeDocument/2006/relationships/font" Target="fonts/SourceCodePro-italic.fntdata"/><Relationship Id="rId21" Type="http://schemas.openxmlformats.org/officeDocument/2006/relationships/slide" Target="slides/slide15.xml"/><Relationship Id="rId43" Type="http://schemas.openxmlformats.org/officeDocument/2006/relationships/font" Target="fonts/SourceCodePro-bold.fntdata"/><Relationship Id="rId24" Type="http://schemas.openxmlformats.org/officeDocument/2006/relationships/slide" Target="slides/slide18.xml"/><Relationship Id="rId46" Type="http://customschemas.google.com/relationships/presentationmetadata" Target="metadata"/><Relationship Id="rId23" Type="http://schemas.openxmlformats.org/officeDocument/2006/relationships/slide" Target="slides/slide17.xml"/><Relationship Id="rId45" Type="http://schemas.openxmlformats.org/officeDocument/2006/relationships/font" Target="fonts/SourceCodePr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youtube.com/watch?v=y2qOtk46WVw"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youtube.com/watch?v=y2qOtk46WVw"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 name="Google Shape;5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de"/>
              <a:t>Handout 1</a:t>
            </a:r>
            <a:br>
              <a:rPr lang="de"/>
            </a:br>
            <a:r>
              <a:rPr lang="de" sz="1800">
                <a:latin typeface="Calibri"/>
                <a:ea typeface="Calibri"/>
                <a:cs typeface="Calibri"/>
                <a:sym typeface="Calibri"/>
              </a:rPr>
              <a:t>Folie 10: QR-Code zum beschreibbaren Arbeitsblatt PDF Innerer Kritiker einfügen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de"/>
              <a:t>Sammeln im Plenum: (5min): Digitaler Flipchart</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de" sz="1100"/>
              <a:t>Was kann Alex gegen die Selbstzweifel tun? </a:t>
            </a:r>
            <a:endParaRPr/>
          </a:p>
          <a:p>
            <a:pPr indent="0" lvl="0" marL="0" rtl="0" algn="l">
              <a:lnSpc>
                <a:spcPct val="100000"/>
              </a:lnSpc>
              <a:spcBef>
                <a:spcPts val="0"/>
              </a:spcBef>
              <a:spcAft>
                <a:spcPts val="0"/>
              </a:spcAft>
              <a:buSzPts val="1100"/>
              <a:buNone/>
            </a:pPr>
            <a:r>
              <a:rPr lang="de" sz="1100"/>
              <a:t>Was würdet ihr vorschlagen?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de"/>
              <a:t>Tools aus der Verhaltenstherapie, so schaffen wir wenn Klienten kommen.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de" sz="900">
                <a:solidFill>
                  <a:schemeClr val="dk1"/>
                </a:solidFill>
              </a:rPr>
              <a:t>Absichtsvoll</a:t>
            </a:r>
            <a:r>
              <a:rPr lang="de" sz="900">
                <a:solidFill>
                  <a:schemeClr val="dk1"/>
                </a:solidFill>
              </a:rPr>
              <a:t> bedeutet, sich im Alltag immer wieder zu „erinnern“, eine achtsame Haltung einzunehmen. Bei Alltagshandlungen schweifen wir in Gedanken oft</a:t>
            </a:r>
            <a:endParaRPr sz="900">
              <a:solidFill>
                <a:schemeClr val="dk1"/>
              </a:solidFill>
            </a:endParaRPr>
          </a:p>
          <a:p>
            <a:pPr indent="0" lvl="0" marL="0" rtl="0" algn="l">
              <a:lnSpc>
                <a:spcPct val="115000"/>
              </a:lnSpc>
              <a:spcBef>
                <a:spcPts val="0"/>
              </a:spcBef>
              <a:spcAft>
                <a:spcPts val="0"/>
              </a:spcAft>
              <a:buSzPts val="1100"/>
              <a:buNone/>
            </a:pPr>
            <a:r>
              <a:rPr lang="de" sz="900">
                <a:solidFill>
                  <a:schemeClr val="dk1"/>
                </a:solidFill>
              </a:rPr>
              <a:t>vom gegenwärtigen Moment ab. (Beispielsweise denken wir beim Frühstück bereits an den Inhalt des bevorstehenden Arbeitstages; die gegenwärtige Tätigkeit – Essen – verrichten wir dabei halbbewusst wie im Autopilotenmodus). Daher ist oft einiges an Geduld mit sich selbst nötig, um den Geist stets wieder in den gegenwärtigen Augenblick zurückzuholen. </a:t>
            </a:r>
            <a:endParaRPr sz="900">
              <a:solidFill>
                <a:schemeClr val="dk1"/>
              </a:solidFill>
            </a:endParaRPr>
          </a:p>
          <a:p>
            <a:pPr indent="0" lvl="0" marL="0" rtl="0" algn="l">
              <a:lnSpc>
                <a:spcPct val="115000"/>
              </a:lnSpc>
              <a:spcBef>
                <a:spcPts val="0"/>
              </a:spcBef>
              <a:spcAft>
                <a:spcPts val="0"/>
              </a:spcAft>
              <a:buSzPts val="1100"/>
              <a:buNone/>
            </a:pPr>
            <a:r>
              <a:t/>
            </a:r>
            <a:endParaRPr b="1" sz="900">
              <a:solidFill>
                <a:schemeClr val="dk1"/>
              </a:solidFill>
            </a:endParaRPr>
          </a:p>
          <a:p>
            <a:pPr indent="0" lvl="0" marL="0" rtl="0" algn="l">
              <a:lnSpc>
                <a:spcPct val="115000"/>
              </a:lnSpc>
              <a:spcBef>
                <a:spcPts val="0"/>
              </a:spcBef>
              <a:spcAft>
                <a:spcPts val="0"/>
              </a:spcAft>
              <a:buSzPts val="1100"/>
              <a:buNone/>
            </a:pPr>
            <a:r>
              <a:rPr b="1" lang="de" sz="900">
                <a:solidFill>
                  <a:schemeClr val="dk1"/>
                </a:solidFill>
              </a:rPr>
              <a:t>Nichtwertend</a:t>
            </a:r>
            <a:r>
              <a:rPr lang="de" sz="900">
                <a:solidFill>
                  <a:schemeClr val="dk1"/>
                </a:solidFill>
              </a:rPr>
              <a:t> wahrnehmen heisst, den gegenwärtigen Augenblick – so gut es geht- nicht in positive/negative oder „angenehme/unangenehme“ Erfahrungen</a:t>
            </a:r>
            <a:endParaRPr sz="900">
              <a:solidFill>
                <a:schemeClr val="dk1"/>
              </a:solidFill>
            </a:endParaRPr>
          </a:p>
          <a:p>
            <a:pPr indent="0" lvl="0" marL="0" rtl="0" algn="l">
              <a:lnSpc>
                <a:spcPct val="115000"/>
              </a:lnSpc>
              <a:spcBef>
                <a:spcPts val="0"/>
              </a:spcBef>
              <a:spcAft>
                <a:spcPts val="0"/>
              </a:spcAft>
              <a:buSzPts val="1100"/>
              <a:buNone/>
            </a:pPr>
            <a:r>
              <a:rPr lang="de" sz="900">
                <a:solidFill>
                  <a:schemeClr val="dk1"/>
                </a:solidFill>
              </a:rPr>
              <a:t>einzuteilen. Oft nehmen wir solche Beurteilungen ganz schnell und fast automatisch vor. Deshalb ist auch hier ein geduldiger, verständnisvoller Umgang mit sich selbst nötig.</a:t>
            </a:r>
            <a:endParaRPr sz="900">
              <a:solidFill>
                <a:schemeClr val="dk1"/>
              </a:solidFill>
            </a:endParaRPr>
          </a:p>
          <a:p>
            <a:pPr indent="0" lvl="0" marL="0" rtl="0" algn="l">
              <a:lnSpc>
                <a:spcPct val="115000"/>
              </a:lnSpc>
              <a:spcBef>
                <a:spcPts val="0"/>
              </a:spcBef>
              <a:spcAft>
                <a:spcPts val="0"/>
              </a:spcAft>
              <a:buSzPts val="1100"/>
              <a:buNone/>
            </a:pPr>
            <a:r>
              <a:t/>
            </a:r>
            <a:endParaRPr sz="900">
              <a:solidFill>
                <a:schemeClr val="dk1"/>
              </a:solidFill>
            </a:endParaRPr>
          </a:p>
          <a:p>
            <a:pPr indent="0" lvl="0" marL="0" rtl="0" algn="l">
              <a:lnSpc>
                <a:spcPct val="115000"/>
              </a:lnSpc>
              <a:spcBef>
                <a:spcPts val="0"/>
              </a:spcBef>
              <a:spcAft>
                <a:spcPts val="0"/>
              </a:spcAft>
              <a:buSzPts val="1100"/>
              <a:buNone/>
            </a:pPr>
            <a:r>
              <a:rPr lang="de" sz="900">
                <a:solidFill>
                  <a:schemeClr val="dk1"/>
                </a:solidFill>
              </a:rPr>
              <a:t>Den </a:t>
            </a:r>
            <a:r>
              <a:rPr b="1" lang="de" sz="900">
                <a:solidFill>
                  <a:schemeClr val="dk1"/>
                </a:solidFill>
              </a:rPr>
              <a:t>gegenwärtigen Moment wahrnehmen</a:t>
            </a:r>
            <a:r>
              <a:rPr lang="de" sz="900">
                <a:solidFill>
                  <a:schemeClr val="dk1"/>
                </a:solidFill>
              </a:rPr>
              <a:t> heisst, mit diesem Augenblick „in Kontakt“ zu sein und ihn als Hier- und Jetzt zu erleben. Der Geist wird dazu ganz bewusst auf die gegenwärtige Tätigkeit gelenkt („wenn ich gehe, dann gehe ich“; „wenn ich esse, dann esse ich“)</a:t>
            </a:r>
            <a:endParaRPr sz="9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de"/>
              <a:t>Willkommen heissen.</a:t>
            </a:r>
            <a:endParaRPr/>
          </a:p>
          <a:p>
            <a:pPr indent="0" lvl="0" marL="0" rtl="0" algn="l">
              <a:lnSpc>
                <a:spcPct val="100000"/>
              </a:lnSpc>
              <a:spcBef>
                <a:spcPts val="0"/>
              </a:spcBef>
              <a:spcAft>
                <a:spcPts val="0"/>
              </a:spcAft>
              <a:buSzPts val="1100"/>
              <a:buNone/>
            </a:pPr>
            <a:r>
              <a:rPr lang="de"/>
              <a:t>Hallo, ich bin Chow Ling…</a:t>
            </a:r>
            <a:endParaRPr/>
          </a:p>
          <a:p>
            <a:pPr indent="0" lvl="0" marL="0" rtl="0" algn="l">
              <a:lnSpc>
                <a:spcPct val="100000"/>
              </a:lnSpc>
              <a:spcBef>
                <a:spcPts val="0"/>
              </a:spcBef>
              <a:spcAft>
                <a:spcPts val="0"/>
              </a:spcAft>
              <a:buSzPts val="1100"/>
              <a:buNone/>
            </a:pPr>
            <a:r>
              <a:rPr lang="de"/>
              <a:t>Hallo, ich bin Bess</a:t>
            </a:r>
            <a:endParaRPr/>
          </a:p>
          <a:p>
            <a:pPr indent="0" lvl="0" marL="0" rtl="0" algn="l">
              <a:lnSpc>
                <a:spcPct val="100000"/>
              </a:lnSpc>
              <a:spcBef>
                <a:spcPts val="0"/>
              </a:spcBef>
              <a:spcAft>
                <a:spcPts val="0"/>
              </a:spcAft>
              <a:buSzPts val="1100"/>
              <a:buNone/>
            </a:pPr>
            <a:r>
              <a:t/>
            </a:r>
            <a:endParaRPr sz="1000"/>
          </a:p>
          <a:p>
            <a:pPr indent="-292100" lvl="0" marL="457200" marR="419100" rtl="0" algn="l">
              <a:lnSpc>
                <a:spcPct val="115000"/>
              </a:lnSpc>
              <a:spcBef>
                <a:spcPts val="0"/>
              </a:spcBef>
              <a:spcAft>
                <a:spcPts val="0"/>
              </a:spcAft>
              <a:buClr>
                <a:schemeClr val="dk1"/>
              </a:buClr>
              <a:buSzPts val="1000"/>
              <a:buFont typeface="Arial"/>
              <a:buChar char="●"/>
            </a:pPr>
            <a:r>
              <a:rPr lang="de" sz="1000">
                <a:solidFill>
                  <a:schemeClr val="dk1"/>
                </a:solidFill>
                <a:highlight>
                  <a:schemeClr val="lt1"/>
                </a:highlight>
              </a:rPr>
              <a:t>Duzies anbieten</a:t>
            </a:r>
            <a:endParaRPr sz="1000">
              <a:solidFill>
                <a:schemeClr val="dk1"/>
              </a:solidFill>
              <a:highlight>
                <a:schemeClr val="lt1"/>
              </a:highlight>
            </a:endParaRPr>
          </a:p>
          <a:p>
            <a:pPr indent="-292100" lvl="0" marL="457200" marR="419100" rtl="0" algn="l">
              <a:lnSpc>
                <a:spcPct val="115000"/>
              </a:lnSpc>
              <a:spcBef>
                <a:spcPts val="0"/>
              </a:spcBef>
              <a:spcAft>
                <a:spcPts val="0"/>
              </a:spcAft>
              <a:buClr>
                <a:schemeClr val="dk1"/>
              </a:buClr>
              <a:buSzPts val="1000"/>
              <a:buFont typeface="Source Code Pro"/>
              <a:buChar char="●"/>
            </a:pPr>
            <a:r>
              <a:rPr lang="de" sz="1000">
                <a:solidFill>
                  <a:schemeClr val="dk1"/>
                </a:solidFill>
                <a:highlight>
                  <a:schemeClr val="lt1"/>
                </a:highlight>
                <a:latin typeface="Source Code Pro"/>
                <a:ea typeface="Source Code Pro"/>
                <a:cs typeface="Source Code Pro"/>
                <a:sym typeface="Source Code Pro"/>
              </a:rPr>
              <a:t>V</a:t>
            </a:r>
            <a:r>
              <a:rPr lang="de" sz="1000">
                <a:solidFill>
                  <a:schemeClr val="dk1"/>
                </a:solidFill>
                <a:highlight>
                  <a:schemeClr val="lt1"/>
                </a:highlight>
              </a:rPr>
              <a:t>ideo an 🙂</a:t>
            </a:r>
            <a:endParaRPr sz="1000">
              <a:solidFill>
                <a:schemeClr val="dk1"/>
              </a:solidFill>
              <a:highlight>
                <a:schemeClr val="lt1"/>
              </a:highlight>
            </a:endParaRPr>
          </a:p>
          <a:p>
            <a:pPr indent="-292100" lvl="0" marL="457200" marR="419100" rtl="0" algn="l">
              <a:lnSpc>
                <a:spcPct val="115000"/>
              </a:lnSpc>
              <a:spcBef>
                <a:spcPts val="0"/>
              </a:spcBef>
              <a:spcAft>
                <a:spcPts val="0"/>
              </a:spcAft>
              <a:buClr>
                <a:schemeClr val="dk1"/>
              </a:buClr>
              <a:buSzPts val="1000"/>
              <a:buFont typeface="Arial"/>
              <a:buChar char="●"/>
            </a:pPr>
            <a:r>
              <a:rPr lang="de" sz="1000">
                <a:solidFill>
                  <a:schemeClr val="dk1"/>
                </a:solidFill>
                <a:highlight>
                  <a:schemeClr val="lt1"/>
                </a:highlight>
              </a:rPr>
              <a:t>Stummstellen wenn nichts gesagt wird</a:t>
            </a:r>
            <a:endParaRPr sz="1000">
              <a:solidFill>
                <a:schemeClr val="dk1"/>
              </a:solidFill>
              <a:highlight>
                <a:schemeClr val="lt1"/>
              </a:highlight>
            </a:endParaRPr>
          </a:p>
          <a:p>
            <a:pPr indent="-292100" lvl="0" marL="457200" marR="419100" rtl="0" algn="l">
              <a:lnSpc>
                <a:spcPct val="115000"/>
              </a:lnSpc>
              <a:spcBef>
                <a:spcPts val="0"/>
              </a:spcBef>
              <a:spcAft>
                <a:spcPts val="0"/>
              </a:spcAft>
              <a:buClr>
                <a:schemeClr val="dk1"/>
              </a:buClr>
              <a:buSzPts val="1000"/>
              <a:buFont typeface="Arial"/>
              <a:buChar char="●"/>
            </a:pPr>
            <a:r>
              <a:rPr lang="de" sz="1000">
                <a:solidFill>
                  <a:schemeClr val="dk1"/>
                </a:solidFill>
                <a:highlight>
                  <a:schemeClr val="lt1"/>
                </a:highlight>
              </a:rPr>
              <a:t>Bei Fragen oder Meldung die Hand heben 🤚</a:t>
            </a:r>
            <a:endParaRPr sz="1000">
              <a:solidFill>
                <a:schemeClr val="dk1"/>
              </a:solidFill>
              <a:highlight>
                <a:schemeClr val="lt1"/>
              </a:highlight>
            </a:endParaRPr>
          </a:p>
          <a:p>
            <a:pPr indent="-292100" lvl="0" marL="457200" marR="419100" rtl="0" algn="l">
              <a:lnSpc>
                <a:spcPct val="115000"/>
              </a:lnSpc>
              <a:spcBef>
                <a:spcPts val="0"/>
              </a:spcBef>
              <a:spcAft>
                <a:spcPts val="0"/>
              </a:spcAft>
              <a:buClr>
                <a:schemeClr val="dk1"/>
              </a:buClr>
              <a:buSzPts val="1000"/>
              <a:buFont typeface="Arial"/>
              <a:buChar char="●"/>
            </a:pPr>
            <a:r>
              <a:rPr lang="de" sz="1000">
                <a:solidFill>
                  <a:schemeClr val="dk1"/>
                </a:solidFill>
                <a:highlight>
                  <a:schemeClr val="lt1"/>
                </a:highlight>
              </a:rPr>
              <a:t>Ausreden lassen</a:t>
            </a:r>
            <a:endParaRPr sz="1000">
              <a:solidFill>
                <a:schemeClr val="dk1"/>
              </a:solidFill>
              <a:highlight>
                <a:schemeClr val="lt1"/>
              </a:highlight>
            </a:endParaRPr>
          </a:p>
          <a:p>
            <a:pPr indent="-292100" lvl="0" marL="457200" marR="419100" rtl="0" algn="l">
              <a:lnSpc>
                <a:spcPct val="115000"/>
              </a:lnSpc>
              <a:spcBef>
                <a:spcPts val="0"/>
              </a:spcBef>
              <a:spcAft>
                <a:spcPts val="0"/>
              </a:spcAft>
              <a:buClr>
                <a:schemeClr val="dk1"/>
              </a:buClr>
              <a:buSzPts val="1000"/>
              <a:buFont typeface="Arial"/>
              <a:buChar char="●"/>
            </a:pPr>
            <a:r>
              <a:rPr lang="de" sz="1000">
                <a:solidFill>
                  <a:schemeClr val="dk1"/>
                </a:solidFill>
                <a:highlight>
                  <a:schemeClr val="lt1"/>
                </a:highlight>
              </a:rPr>
              <a:t>Bei mehreren Meldungen die Reihenfolge beachten (je nachdem wer vorstellt, moderiert)</a:t>
            </a:r>
            <a:endParaRPr sz="1000">
              <a:solidFill>
                <a:schemeClr val="dk1"/>
              </a:solidFill>
              <a:highlight>
                <a:schemeClr val="lt1"/>
              </a:highlight>
            </a:endParaRPr>
          </a:p>
          <a:p>
            <a:pPr indent="-292100" lvl="0" marL="457200" rtl="0" algn="l">
              <a:lnSpc>
                <a:spcPct val="100000"/>
              </a:lnSpc>
              <a:spcBef>
                <a:spcPts val="0"/>
              </a:spcBef>
              <a:spcAft>
                <a:spcPts val="0"/>
              </a:spcAft>
              <a:buClr>
                <a:schemeClr val="dk1"/>
              </a:buClr>
              <a:buSzPts val="1000"/>
              <a:buFont typeface="Arial"/>
              <a:buChar char="●"/>
            </a:pPr>
            <a:r>
              <a:rPr lang="de" sz="1000">
                <a:solidFill>
                  <a:schemeClr val="dk1"/>
                </a:solidFill>
                <a:highlight>
                  <a:schemeClr val="lt1"/>
                </a:highlight>
              </a:rPr>
              <a:t>Die Schweigepflicht betreffend aller Informationen über andere Teilnehmer des Trainings sollte DAUERHAFT eingehalten werden. Keine Daten oder Infos werden weitergegeben.</a:t>
            </a:r>
            <a:endParaRPr sz="1000">
              <a:solidFill>
                <a:schemeClr val="dk1"/>
              </a:solidFill>
              <a:highlight>
                <a:schemeClr val="lt1"/>
              </a:highlight>
            </a:endParaRPr>
          </a:p>
          <a:p>
            <a:pPr indent="-292100" lvl="0" marL="457200" rtl="0" algn="l">
              <a:lnSpc>
                <a:spcPct val="100000"/>
              </a:lnSpc>
              <a:spcBef>
                <a:spcPts val="0"/>
              </a:spcBef>
              <a:spcAft>
                <a:spcPts val="0"/>
              </a:spcAft>
              <a:buClr>
                <a:schemeClr val="dk1"/>
              </a:buClr>
              <a:buSzPts val="1000"/>
              <a:buFont typeface="Arial"/>
              <a:buChar char="●"/>
            </a:pPr>
            <a:r>
              <a:rPr lang="de" sz="1000">
                <a:solidFill>
                  <a:schemeClr val="dk1"/>
                </a:solidFill>
                <a:highlight>
                  <a:schemeClr val="lt1"/>
                </a:highlight>
              </a:rPr>
              <a:t>Jeder hat das Recht zu schweigen, wenn er das möchte.</a:t>
            </a:r>
            <a:endParaRPr sz="1000">
              <a:solidFill>
                <a:schemeClr val="dk1"/>
              </a:solidFill>
              <a:highlight>
                <a:schemeClr val="lt1"/>
              </a:highlight>
            </a:endParaRPr>
          </a:p>
          <a:p>
            <a:pPr indent="-292100" lvl="0" marL="457200" rtl="0" algn="l">
              <a:lnSpc>
                <a:spcPct val="100000"/>
              </a:lnSpc>
              <a:spcBef>
                <a:spcPts val="0"/>
              </a:spcBef>
              <a:spcAft>
                <a:spcPts val="0"/>
              </a:spcAft>
              <a:buClr>
                <a:schemeClr val="dk1"/>
              </a:buClr>
              <a:buSzPts val="1000"/>
              <a:buFont typeface="Arial"/>
              <a:buChar char="●"/>
            </a:pPr>
            <a:r>
              <a:rPr lang="de" sz="1000">
                <a:solidFill>
                  <a:schemeClr val="dk1"/>
                </a:solidFill>
                <a:highlight>
                  <a:schemeClr val="lt1"/>
                </a:highlight>
              </a:rPr>
              <a:t>Jeder darf sich selbst den Raum zum Sprechen geben, diesen aber auch den Anderen hinreichend zukommen lassen.</a:t>
            </a:r>
            <a:endParaRPr sz="1000">
              <a:solidFill>
                <a:schemeClr val="dk1"/>
              </a:solidFill>
              <a:highlight>
                <a:schemeClr val="lt1"/>
              </a:highlight>
            </a:endParaRPr>
          </a:p>
          <a:p>
            <a:pPr indent="-292100" lvl="0" marL="457200" rtl="0" algn="l">
              <a:lnSpc>
                <a:spcPct val="100000"/>
              </a:lnSpc>
              <a:spcBef>
                <a:spcPts val="0"/>
              </a:spcBef>
              <a:spcAft>
                <a:spcPts val="0"/>
              </a:spcAft>
              <a:buClr>
                <a:schemeClr val="dk1"/>
              </a:buClr>
              <a:buSzPts val="1000"/>
              <a:buFont typeface="Arial"/>
              <a:buChar char="●"/>
            </a:pPr>
            <a:r>
              <a:rPr lang="de" sz="1000">
                <a:solidFill>
                  <a:schemeClr val="dk1"/>
                </a:solidFill>
                <a:highlight>
                  <a:schemeClr val="lt1"/>
                </a:highlight>
              </a:rPr>
              <a:t>Vorsichtig mit Kritik umgehen: Kritik an der Sache und nicht an der Person.</a:t>
            </a:r>
            <a:endParaRPr sz="1000">
              <a:solidFill>
                <a:schemeClr val="dk1"/>
              </a:solidFill>
              <a:highlight>
                <a:schemeClr val="lt1"/>
              </a:highlight>
            </a:endParaRPr>
          </a:p>
          <a:p>
            <a:pPr indent="-292100" lvl="0" marL="457200" rtl="0" algn="l">
              <a:lnSpc>
                <a:spcPct val="100000"/>
              </a:lnSpc>
              <a:spcBef>
                <a:spcPts val="0"/>
              </a:spcBef>
              <a:spcAft>
                <a:spcPts val="0"/>
              </a:spcAft>
              <a:buClr>
                <a:schemeClr val="dk1"/>
              </a:buClr>
              <a:buSzPts val="1000"/>
              <a:buFont typeface="Arial"/>
              <a:buChar char="●"/>
            </a:pPr>
            <a:r>
              <a:rPr lang="de" sz="1000">
                <a:solidFill>
                  <a:schemeClr val="dk1"/>
                </a:solidFill>
                <a:highlight>
                  <a:schemeClr val="lt1"/>
                </a:highlight>
              </a:rPr>
              <a:t>Es ist erlaubt, Schwierigkeiten zu haben und Fehler zu machen: Aus Fehlern kann man lernen.</a:t>
            </a:r>
            <a:endParaRPr sz="1000">
              <a:solidFill>
                <a:schemeClr val="dk1"/>
              </a:solidFill>
              <a:highlight>
                <a:schemeClr val="lt1"/>
              </a:highlight>
            </a:endParaRPr>
          </a:p>
          <a:p>
            <a:pPr indent="-292100" lvl="0" marL="457200" rtl="0" algn="l">
              <a:lnSpc>
                <a:spcPct val="100000"/>
              </a:lnSpc>
              <a:spcBef>
                <a:spcPts val="0"/>
              </a:spcBef>
              <a:spcAft>
                <a:spcPts val="0"/>
              </a:spcAft>
              <a:buClr>
                <a:schemeClr val="dk1"/>
              </a:buClr>
              <a:buSzPts val="1000"/>
              <a:buFont typeface="Arial"/>
              <a:buChar char="●"/>
            </a:pPr>
            <a:r>
              <a:rPr lang="de" sz="1000">
                <a:solidFill>
                  <a:schemeClr val="dk1"/>
                </a:solidFill>
                <a:highlight>
                  <a:schemeClr val="lt1"/>
                </a:highlight>
              </a:rPr>
              <a:t>Gegenseitiges Vertrauen, Respekt und Rücksichtnahme: z.B. andere Ausreden lassen.</a:t>
            </a:r>
            <a:endParaRPr sz="1000">
              <a:solidFill>
                <a:schemeClr val="dk1"/>
              </a:solidFill>
              <a:highlight>
                <a:schemeClr val="lt1"/>
              </a:highligh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de">
                <a:solidFill>
                  <a:schemeClr val="dk1"/>
                </a:solidFill>
              </a:rPr>
              <a:t>Ziel der inneren Achtsamkeit: sich seiner Selbst gewahr werden und damit: Bewusst Kontrolle zu erleben über die eigenen Gedanken, Gefühle und Handlungen sowie körperliche Vorgänge und damit auch über die Situation in der wir uns jeweils befinden.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Font typeface="Source Code Pro"/>
              <a:buChar char="❏"/>
            </a:pPr>
            <a:r>
              <a:rPr b="1" i="1" lang="de">
                <a:solidFill>
                  <a:schemeClr val="dk1"/>
                </a:solidFill>
              </a:rPr>
              <a:t>Kritische Gedanken aufschreiben:</a:t>
            </a:r>
            <a:r>
              <a:rPr lang="de">
                <a:solidFill>
                  <a:schemeClr val="dk1"/>
                </a:solidFill>
              </a:rPr>
              <a:t> Schreibe deine Kritischen Gedanken auf ein Blattpapier und gewinne Distanz.</a:t>
            </a:r>
            <a:endParaRPr>
              <a:solidFill>
                <a:schemeClr val="dk1"/>
              </a:solidFill>
            </a:endParaRPr>
          </a:p>
          <a:p>
            <a:pPr indent="-298450" lvl="0" marL="457200" rtl="0" algn="l">
              <a:lnSpc>
                <a:spcPct val="115000"/>
              </a:lnSpc>
              <a:spcBef>
                <a:spcPts val="0"/>
              </a:spcBef>
              <a:spcAft>
                <a:spcPts val="0"/>
              </a:spcAft>
              <a:buClr>
                <a:schemeClr val="dk1"/>
              </a:buClr>
              <a:buSzPts val="1100"/>
              <a:buFont typeface="Source Code Pro"/>
              <a:buChar char="❏"/>
            </a:pPr>
            <a:r>
              <a:rPr b="1" i="1" lang="de">
                <a:solidFill>
                  <a:schemeClr val="dk1"/>
                </a:solidFill>
              </a:rPr>
              <a:t>Abstand gewinnen:</a:t>
            </a:r>
            <a:r>
              <a:rPr lang="de">
                <a:solidFill>
                  <a:schemeClr val="dk1"/>
                </a:solidFill>
              </a:rPr>
              <a:t> Trete einen Schritt zurück und nimm Abstand von den Gedanken, werde dir bewusst woher diese kritischen Stimmen kommen (Entstehungsgeschichte) und verdeutliche dir selbst, dass es heute eine andere Situation ist und sie keine Macht mehr über dich haben.</a:t>
            </a:r>
            <a:endParaRPr>
              <a:solidFill>
                <a:schemeClr val="dk1"/>
              </a:solidFill>
            </a:endParaRPr>
          </a:p>
          <a:p>
            <a:pPr indent="-298450" lvl="0" marL="457200" rtl="0" algn="l">
              <a:lnSpc>
                <a:spcPct val="115000"/>
              </a:lnSpc>
              <a:spcBef>
                <a:spcPts val="0"/>
              </a:spcBef>
              <a:spcAft>
                <a:spcPts val="0"/>
              </a:spcAft>
              <a:buClr>
                <a:schemeClr val="dk1"/>
              </a:buClr>
              <a:buSzPts val="1100"/>
              <a:buFont typeface="Source Code Pro"/>
              <a:buChar char="❏"/>
            </a:pPr>
            <a:r>
              <a:rPr lang="de">
                <a:solidFill>
                  <a:schemeClr val="dk1"/>
                </a:solidFill>
              </a:rPr>
              <a:t>Nur wenn du die inneren kritischen Stimmen beginnst</a:t>
            </a:r>
            <a:r>
              <a:rPr b="1" lang="de">
                <a:solidFill>
                  <a:schemeClr val="dk1"/>
                </a:solidFill>
              </a:rPr>
              <a:t> </a:t>
            </a:r>
            <a:r>
              <a:rPr b="1" i="1" lang="de">
                <a:solidFill>
                  <a:schemeClr val="dk1"/>
                </a:solidFill>
              </a:rPr>
              <a:t>wahrzunehmen</a:t>
            </a:r>
            <a:r>
              <a:rPr lang="de">
                <a:solidFill>
                  <a:schemeClr val="dk1"/>
                </a:solidFill>
              </a:rPr>
              <a:t>, kannst du sie verändern. Kritische Stimmen sind nur deine Gedanken!</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de" sz="900">
                <a:solidFill>
                  <a:schemeClr val="dk1"/>
                </a:solidFill>
              </a:rPr>
              <a:t>Um das jetzt zu üben, werden wir achtsam sitzen.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de" sz="900">
                <a:solidFill>
                  <a:schemeClr val="dk1"/>
                </a:solidFill>
              </a:rPr>
              <a:t>Ziel der Übungen ist es, einen inneren Beobachter zu trainieren, der von einer Sattelitenposition aus unser Denken und Fühlen sowie unsere Körperreaktionen und unser Verhalten registriert und damit Abstand und Kontrollmöglichkeiten aber auch bewusstes Geniessen und Spontaneität ohne Impulskontrollverluste ermöglicht.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chemeClr val="dk1"/>
              </a:buClr>
              <a:buSzPts val="1000"/>
              <a:buFont typeface="Source Code Pro"/>
              <a:buChar char="❏"/>
            </a:pPr>
            <a:r>
              <a:rPr b="1" lang="de" sz="1000">
                <a:solidFill>
                  <a:schemeClr val="dk1"/>
                </a:solidFill>
              </a:rPr>
              <a:t>Imaginativ vorstellen:</a:t>
            </a:r>
            <a:r>
              <a:rPr lang="de" sz="1000">
                <a:solidFill>
                  <a:schemeClr val="dk1"/>
                </a:solidFill>
              </a:rPr>
              <a:t> Gegenstand (Stoppschild), ein kleines Stofftier oder ein Foto, als Symbol oder Erinnerung, dass du den inneren kritischen Stimmen nicht zuhören musst!</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Source Code Pro"/>
              <a:buChar char="❏"/>
            </a:pPr>
            <a:r>
              <a:rPr b="1" lang="de" sz="1000">
                <a:solidFill>
                  <a:schemeClr val="dk1"/>
                </a:solidFill>
              </a:rPr>
              <a:t>Sich Ablenken:</a:t>
            </a:r>
            <a:r>
              <a:rPr lang="de" sz="1000">
                <a:solidFill>
                  <a:schemeClr val="dk1"/>
                </a:solidFill>
              </a:rPr>
              <a:t> Eine Pause einlegen, Joggen, Spazierengehen, Telefonieren, Musik hören, Rätsel Lösen, Kochen etc.</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Source Code Pro"/>
              <a:buChar char="❏"/>
            </a:pPr>
            <a:r>
              <a:rPr b="1" lang="de" sz="1000">
                <a:solidFill>
                  <a:schemeClr val="dk1"/>
                </a:solidFill>
              </a:rPr>
              <a:t>Unterstützung holen: </a:t>
            </a:r>
            <a:r>
              <a:rPr lang="de" sz="1000">
                <a:solidFill>
                  <a:schemeClr val="dk1"/>
                </a:solidFill>
              </a:rPr>
              <a:t>Einen Freund/Freundin anrufen, mit Anderen darüber sprechen etc.</a:t>
            </a:r>
            <a:endParaRPr sz="1000">
              <a:solidFill>
                <a:schemeClr val="dk1"/>
              </a:solidFill>
            </a:endParaRPr>
          </a:p>
          <a:p>
            <a:pPr indent="-292100" lvl="0" marL="457200" rtl="0" algn="l">
              <a:lnSpc>
                <a:spcPct val="115000"/>
              </a:lnSpc>
              <a:spcBef>
                <a:spcPts val="0"/>
              </a:spcBef>
              <a:spcAft>
                <a:spcPts val="0"/>
              </a:spcAft>
              <a:buClr>
                <a:schemeClr val="dk1"/>
              </a:buClr>
              <a:buSzPts val="1000"/>
              <a:buFont typeface="Source Code Pro"/>
              <a:buChar char="❏"/>
            </a:pPr>
            <a:r>
              <a:rPr b="1" lang="de" sz="1000">
                <a:solidFill>
                  <a:schemeClr val="dk1"/>
                </a:solidFill>
              </a:rPr>
              <a:t>Gedanklich wegschicken: </a:t>
            </a:r>
            <a:r>
              <a:rPr lang="de" sz="1000">
                <a:solidFill>
                  <a:schemeClr val="dk1"/>
                </a:solidFill>
              </a:rPr>
              <a:t>Kritiker in ein anderes Zimmer schicken, z.b. den Keller -&gt; Übung dazu!</a:t>
            </a:r>
            <a:endParaRPr sz="10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de" sz="1000">
                <a:solidFill>
                  <a:schemeClr val="dk1"/>
                </a:solidFill>
              </a:rPr>
              <a:t>Übung: Stell dir vor, du befindest dich in einem grossen Haus mit vielen Zimmern. Du bist die/der Hausherr/in und kannst den Aufenthaltsort der Gäste bestimmen. Unliebsame Gäste kannst du in weit entfernt liegende Zimmer schicken, etwa so wie Eltern manchmal ihre Kinder wegschicken: </a:t>
            </a:r>
            <a:r>
              <a:rPr i="1" lang="de" sz="1000">
                <a:solidFill>
                  <a:schemeClr val="dk1"/>
                </a:solidFill>
              </a:rPr>
              <a:t>“Stopp jetzt, geh in dein Zimmer, ich kann dich hier nicht gebrauchen!”.</a:t>
            </a:r>
            <a:endParaRPr i="1" sz="10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de" sz="1000">
                <a:solidFill>
                  <a:schemeClr val="dk1"/>
                </a:solidFill>
              </a:rPr>
              <a:t>Das kannst du auch mit deinem inneren Kritiker tun. </a:t>
            </a:r>
            <a:endParaRPr sz="10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85750" lvl="0" marL="457200" rtl="0" algn="l">
              <a:lnSpc>
                <a:spcPct val="115000"/>
              </a:lnSpc>
              <a:spcBef>
                <a:spcPts val="0"/>
              </a:spcBef>
              <a:spcAft>
                <a:spcPts val="0"/>
              </a:spcAft>
              <a:buClr>
                <a:schemeClr val="dk1"/>
              </a:buClr>
              <a:buSzPts val="900"/>
              <a:buChar char="-"/>
            </a:pPr>
            <a:r>
              <a:rPr lang="de" sz="900">
                <a:solidFill>
                  <a:schemeClr val="dk1"/>
                </a:solidFill>
              </a:rPr>
              <a:t>Reframing kommt aus der Systemischen Psychotherapie, </a:t>
            </a:r>
            <a:r>
              <a:rPr lang="de" sz="900">
                <a:solidFill>
                  <a:srgbClr val="202122"/>
                </a:solidFill>
                <a:highlight>
                  <a:srgbClr val="FFFFFF"/>
                </a:highlight>
              </a:rPr>
              <a:t>bedeutet Neurahmung: Durch </a:t>
            </a:r>
            <a:r>
              <a:rPr lang="de" sz="900">
                <a:solidFill>
                  <a:srgbClr val="202122"/>
                </a:solidFill>
                <a:highlight>
                  <a:srgbClr val="FFFFFF"/>
                </a:highlight>
              </a:rPr>
              <a:t>Neubewertung</a:t>
            </a:r>
            <a:r>
              <a:rPr lang="de" sz="900">
                <a:solidFill>
                  <a:srgbClr val="202122"/>
                </a:solidFill>
                <a:highlight>
                  <a:srgbClr val="FFFFFF"/>
                </a:highlight>
              </a:rPr>
              <a:t> unserer Gedanken, können wir einen</a:t>
            </a:r>
            <a:r>
              <a:rPr b="1" lang="de" sz="900">
                <a:solidFill>
                  <a:srgbClr val="202122"/>
                </a:solidFill>
                <a:highlight>
                  <a:srgbClr val="FFFFFF"/>
                </a:highlight>
              </a:rPr>
              <a:t> Perspektivenwechsel</a:t>
            </a:r>
            <a:r>
              <a:rPr lang="de" sz="900">
                <a:solidFill>
                  <a:srgbClr val="202122"/>
                </a:solidFill>
                <a:highlight>
                  <a:srgbClr val="FFFFFF"/>
                </a:highlight>
              </a:rPr>
              <a:t> vornehmen. Nehmen wir z.b. die Metapher: das Glas halb leer sehen, das kennen wir alle. Wenn wir einen Perspektivenwechsel vornehmen, können wir sagen, das Glas ist halb voll. Damit wird die Situation neu gefraimt. Wenn der Kritiker also da ist, dann kann ich </a:t>
            </a:r>
            <a:r>
              <a:rPr b="1" lang="de" sz="900">
                <a:solidFill>
                  <a:srgbClr val="202122"/>
                </a:solidFill>
                <a:highlight>
                  <a:srgbClr val="FFFFFF"/>
                </a:highlight>
              </a:rPr>
              <a:t>das Gegenteil tun von dem was er sagt: wenn er z.B. sagt:</a:t>
            </a:r>
            <a:r>
              <a:rPr lang="de" sz="900">
                <a:solidFill>
                  <a:srgbClr val="202122"/>
                </a:solidFill>
                <a:highlight>
                  <a:srgbClr val="FFFFFF"/>
                </a:highlight>
              </a:rPr>
              <a:t> Du musst noch schneller arbeiten/ oder noch besser sein -&gt; dann mach das Gegenteil: Langsamer, eine Pause. Und dann kannst du es noch </a:t>
            </a:r>
            <a:r>
              <a:rPr b="1" lang="de" sz="900">
                <a:solidFill>
                  <a:srgbClr val="202122"/>
                </a:solidFill>
                <a:highlight>
                  <a:srgbClr val="FFFFFF"/>
                </a:highlight>
              </a:rPr>
              <a:t>ergänzen mit positiven </a:t>
            </a:r>
            <a:r>
              <a:rPr b="1" lang="de" sz="900">
                <a:solidFill>
                  <a:srgbClr val="202122"/>
                </a:solidFill>
                <a:highlight>
                  <a:srgbClr val="FFFFFF"/>
                </a:highlight>
              </a:rPr>
              <a:t>Selbstaffirmationen</a:t>
            </a:r>
            <a:r>
              <a:rPr b="1" lang="de" sz="900">
                <a:solidFill>
                  <a:srgbClr val="202122"/>
                </a:solidFill>
                <a:highlight>
                  <a:srgbClr val="FFFFFF"/>
                </a:highlight>
              </a:rPr>
              <a:t>:</a:t>
            </a:r>
            <a:r>
              <a:rPr lang="de" sz="900">
                <a:solidFill>
                  <a:srgbClr val="202122"/>
                </a:solidFill>
                <a:highlight>
                  <a:srgbClr val="FFFFFF"/>
                </a:highlight>
              </a:rPr>
              <a:t> z.b: Du darfst jetzt Pause machen, du bist wertvoll. Das kannst du noch verstärken mit </a:t>
            </a:r>
            <a:r>
              <a:rPr b="1" lang="de" sz="900">
                <a:solidFill>
                  <a:srgbClr val="202122"/>
                </a:solidFill>
                <a:highlight>
                  <a:srgbClr val="FFFFFF"/>
                </a:highlight>
              </a:rPr>
              <a:t>Symbolen</a:t>
            </a:r>
            <a:r>
              <a:rPr lang="de" sz="900">
                <a:solidFill>
                  <a:srgbClr val="202122"/>
                </a:solidFill>
                <a:highlight>
                  <a:srgbClr val="FFFFFF"/>
                </a:highlight>
              </a:rPr>
              <a:t> (Fotos, Erinnerungen, Karten etc.) oder z.b. die </a:t>
            </a:r>
            <a:r>
              <a:rPr b="1" lang="de" sz="900">
                <a:solidFill>
                  <a:srgbClr val="202122"/>
                </a:solidFill>
                <a:highlight>
                  <a:srgbClr val="FFFFFF"/>
                </a:highlight>
              </a:rPr>
              <a:t>pos. Selbstaffirmationen</a:t>
            </a:r>
            <a:r>
              <a:rPr lang="de" sz="900">
                <a:solidFill>
                  <a:srgbClr val="202122"/>
                </a:solidFill>
                <a:highlight>
                  <a:srgbClr val="FFFFFF"/>
                </a:highlight>
              </a:rPr>
              <a:t> auf ein Tonband sprechen.</a:t>
            </a:r>
            <a:endParaRPr sz="900">
              <a:solidFill>
                <a:schemeClr val="dk1"/>
              </a:solidFill>
            </a:endParaRPr>
          </a:p>
          <a:p>
            <a:pPr indent="0" lvl="0" marL="0" rtl="0" algn="l">
              <a:lnSpc>
                <a:spcPct val="115000"/>
              </a:lnSpc>
              <a:spcBef>
                <a:spcPts val="1200"/>
              </a:spcBef>
              <a:spcAft>
                <a:spcPts val="0"/>
              </a:spcAft>
              <a:buSzPts val="1100"/>
              <a:buNone/>
            </a:pPr>
            <a:r>
              <a:rPr lang="de" sz="900">
                <a:solidFill>
                  <a:schemeClr val="dk1"/>
                </a:solidFill>
              </a:rPr>
              <a:t>-&gt; 5 min: Selbstarbeit: eigene pos. Selbstaffirmationen</a:t>
            </a:r>
            <a:endParaRPr sz="900">
              <a:solidFill>
                <a:schemeClr val="dk1"/>
              </a:solidFill>
            </a:endParaRPr>
          </a:p>
          <a:p>
            <a:pPr indent="0" lvl="0" marL="0" rtl="0" algn="l">
              <a:lnSpc>
                <a:spcPct val="100000"/>
              </a:lnSpc>
              <a:spcBef>
                <a:spcPts val="1200"/>
              </a:spcBef>
              <a:spcAft>
                <a:spcPts val="0"/>
              </a:spcAft>
              <a:buSzPts val="1100"/>
              <a:buNone/>
            </a:pPr>
            <a:r>
              <a:t/>
            </a:r>
            <a:endParaRPr sz="9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de" sz="1800">
                <a:latin typeface="Calibri"/>
                <a:ea typeface="Calibri"/>
                <a:cs typeface="Calibri"/>
                <a:sym typeface="Calibri"/>
              </a:rPr>
              <a:t>Folie 21: QR-Code zum beschreibbaren Arbeitsblatt PDF Innerer Kritiker Tools einfügen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de" sz="850">
                <a:solidFill>
                  <a:schemeClr val="dk1"/>
                </a:solidFill>
              </a:rPr>
              <a:t>Teil 1: 0- 1.26min</a:t>
            </a:r>
            <a:br>
              <a:rPr lang="de" sz="850">
                <a:solidFill>
                  <a:schemeClr val="dk1"/>
                </a:solidFill>
              </a:rPr>
            </a:br>
            <a:r>
              <a:rPr lang="de" sz="1100">
                <a:latin typeface="Calibri"/>
                <a:ea typeface="Calibri"/>
                <a:cs typeface="Calibri"/>
                <a:sym typeface="Calibri"/>
              </a:rPr>
              <a:t>YouTube-Video-Ausschnitt, Link: </a:t>
            </a:r>
            <a:endParaRPr/>
          </a:p>
          <a:p>
            <a:pPr indent="0" lvl="0" marL="158750" rtl="0" algn="l">
              <a:lnSpc>
                <a:spcPct val="100000"/>
              </a:lnSpc>
              <a:spcBef>
                <a:spcPts val="0"/>
              </a:spcBef>
              <a:spcAft>
                <a:spcPts val="0"/>
              </a:spcAft>
              <a:buSzPts val="1100"/>
              <a:buNone/>
            </a:pPr>
            <a:r>
              <a:rPr lang="de" sz="1100" u="sng">
                <a:solidFill>
                  <a:srgbClr val="0000FF"/>
                </a:solidFill>
                <a:latin typeface="Calibri"/>
                <a:ea typeface="Calibri"/>
                <a:cs typeface="Calibri"/>
                <a:sym typeface="Calibri"/>
                <a:hlinkClick r:id="rId2">
                  <a:extLst>
                    <a:ext uri="{A12FA001-AC4F-418D-AE19-62706E023703}">
                      <ahyp:hlinkClr val="tx"/>
                    </a:ext>
                  </a:extLst>
                </a:hlinkClick>
              </a:rPr>
              <a:t>https://m.youtube.com/watch?v=y2qOtk46WVw</a:t>
            </a:r>
            <a:r>
              <a:rPr lang="de" sz="1100">
                <a:latin typeface="Calibri"/>
                <a:ea typeface="Calibri"/>
                <a:cs typeface="Calibri"/>
                <a:sym typeface="Calibri"/>
              </a:rPr>
              <a:t> </a:t>
            </a:r>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de" sz="900"/>
              <a:t>Liebevolle Begleiter</a:t>
            </a:r>
            <a:endParaRPr sz="900"/>
          </a:p>
          <a:p>
            <a:pPr indent="0" lvl="0" marL="0" rtl="0" algn="l">
              <a:lnSpc>
                <a:spcPct val="115000"/>
              </a:lnSpc>
              <a:spcBef>
                <a:spcPts val="0"/>
              </a:spcBef>
              <a:spcAft>
                <a:spcPts val="0"/>
              </a:spcAft>
              <a:buNone/>
            </a:pPr>
            <a:r>
              <a:rPr lang="de" sz="900"/>
              <a:t>In dieser Übung geht es darum sich einen liebevollen Begleiter vorzustellen, die einem in allen Lebenslagen helfen können – um sich sicher zu fühlen, getröstet zu sein, Wunden zu heilen, schwierige Situationen zu bewältigen...</a:t>
            </a:r>
            <a:endParaRPr sz="900"/>
          </a:p>
          <a:p>
            <a:pPr indent="0" lvl="0" marL="0" rtl="0" algn="l">
              <a:lnSpc>
                <a:spcPct val="115000"/>
              </a:lnSpc>
              <a:spcBef>
                <a:spcPts val="0"/>
              </a:spcBef>
              <a:spcAft>
                <a:spcPts val="0"/>
              </a:spcAft>
              <a:buNone/>
            </a:pPr>
            <a:r>
              <a:rPr lang="de" sz="900"/>
              <a:t>Am Besten eignet sich eine Symbolfigur, hilfreiches Wesen, Tier, weise HeilerIn, zum Schutz starke Helfer wie Riesen, Zauberer, Drachen, wilde Tiere, zum Trost vielleicht Engel, liebevolle Tiere, Lichtgestalten, Feen. Hilfreich können auch sprechende weise Tiere, Pflanzen und Bäume, Gewässer usw. sein. Wichtig ist es soll sich nur angenehm, positiv, unterstützend anfühlen.</a:t>
            </a:r>
            <a:endParaRPr sz="900"/>
          </a:p>
          <a:p>
            <a:pPr indent="0" lvl="0" marL="0" rtl="0" algn="l">
              <a:lnSpc>
                <a:spcPct val="115000"/>
              </a:lnSpc>
              <a:spcBef>
                <a:spcPts val="0"/>
              </a:spcBef>
              <a:spcAft>
                <a:spcPts val="0"/>
              </a:spcAft>
              <a:buNone/>
            </a:pPr>
            <a:r>
              <a:rPr lang="de" sz="900"/>
              <a:t> </a:t>
            </a:r>
            <a:endParaRPr sz="900"/>
          </a:p>
          <a:p>
            <a:pPr indent="0" lvl="0" marL="0" rtl="0" algn="l">
              <a:lnSpc>
                <a:spcPct val="115000"/>
              </a:lnSpc>
              <a:spcBef>
                <a:spcPts val="0"/>
              </a:spcBef>
              <a:spcAft>
                <a:spcPts val="0"/>
              </a:spcAft>
              <a:buNone/>
            </a:pPr>
            <a:r>
              <a:rPr i="1" lang="de" sz="900"/>
              <a:t>Übungsanleitung: </a:t>
            </a:r>
            <a:endParaRPr i="1" sz="900"/>
          </a:p>
          <a:p>
            <a:pPr indent="0" lvl="0" marL="0" rtl="0" algn="l">
              <a:lnSpc>
                <a:spcPct val="115000"/>
              </a:lnSpc>
              <a:spcBef>
                <a:spcPts val="0"/>
              </a:spcBef>
              <a:spcAft>
                <a:spcPts val="0"/>
              </a:spcAft>
              <a:buNone/>
            </a:pPr>
            <a:r>
              <a:rPr i="1" lang="de" sz="900">
                <a:solidFill>
                  <a:srgbClr val="38761D"/>
                </a:solidFill>
              </a:rPr>
              <a:t>“Nehmt eine bequeme Körperhaltung ein und schliesst die Augen. Wenn das zu unangenehm ist, dann fixiere einen festen Punkt im Raum. Entspanne dich und nehme einen tiefen Atemzug, atme tief ein und aus. Nun nimm Kontakt zu deinem liebevollen Begleiter auf. Schau was in deiner Vorstellung vor deinem inneren Auge erscheint und entsteht. Es gibt kein richtig oder falsch.</a:t>
            </a:r>
            <a:endParaRPr i="1" sz="900">
              <a:solidFill>
                <a:srgbClr val="38761D"/>
              </a:solidFill>
            </a:endParaRPr>
          </a:p>
          <a:p>
            <a:pPr indent="0" lvl="0" marL="0" rtl="0" algn="l">
              <a:lnSpc>
                <a:spcPct val="115000"/>
              </a:lnSpc>
              <a:spcBef>
                <a:spcPts val="0"/>
              </a:spcBef>
              <a:spcAft>
                <a:spcPts val="0"/>
              </a:spcAft>
              <a:buNone/>
            </a:pPr>
            <a:r>
              <a:rPr lang="de" sz="900"/>
              <a:t> </a:t>
            </a:r>
            <a:endParaRPr sz="900"/>
          </a:p>
          <a:p>
            <a:pPr indent="0" lvl="0" marL="0" rtl="0" algn="l">
              <a:lnSpc>
                <a:spcPct val="115000"/>
              </a:lnSpc>
              <a:spcBef>
                <a:spcPts val="0"/>
              </a:spcBef>
              <a:spcAft>
                <a:spcPts val="0"/>
              </a:spcAft>
              <a:buNone/>
            </a:pPr>
            <a:r>
              <a:rPr i="1" lang="de" sz="900">
                <a:solidFill>
                  <a:srgbClr val="38761D"/>
                </a:solidFill>
              </a:rPr>
              <a:t>Wer ist es, wie sieht er/sie/es aus? Was für eine Haltung, Form, Geste, Blick hat er/sie? Vielleicht hat der Begleiter einen Namen? Lass dir Zeit, es ist auch ok, wenn nicht direkt ein klares Bild erscheint, vielleicht wird es im Verlauf der Übung klarer.</a:t>
            </a:r>
            <a:endParaRPr i="1" sz="900">
              <a:solidFill>
                <a:srgbClr val="38761D"/>
              </a:solidFill>
            </a:endParaRPr>
          </a:p>
          <a:p>
            <a:pPr indent="0" lvl="0" marL="0" rtl="0" algn="l">
              <a:lnSpc>
                <a:spcPct val="115000"/>
              </a:lnSpc>
              <a:spcBef>
                <a:spcPts val="0"/>
              </a:spcBef>
              <a:spcAft>
                <a:spcPts val="0"/>
              </a:spcAft>
              <a:buNone/>
            </a:pPr>
            <a:r>
              <a:rPr lang="de" sz="900"/>
              <a:t> </a:t>
            </a:r>
            <a:endParaRPr sz="900"/>
          </a:p>
          <a:p>
            <a:pPr indent="0" lvl="0" marL="0" rtl="0" algn="l">
              <a:lnSpc>
                <a:spcPct val="115000"/>
              </a:lnSpc>
              <a:spcBef>
                <a:spcPts val="0"/>
              </a:spcBef>
              <a:spcAft>
                <a:spcPts val="0"/>
              </a:spcAft>
              <a:buNone/>
            </a:pPr>
            <a:r>
              <a:rPr i="1" lang="de" sz="900">
                <a:solidFill>
                  <a:srgbClr val="38761D"/>
                </a:solidFill>
              </a:rPr>
              <a:t>Wo steht/ sitzt dein liebevoller Begleiter? Vor dir, neben dir, hinter dir? Wo in deiner unmittelbaren Umgebung hättest du sie/ihn jetzt gerne? Z. B. an deiner Seite, etc... Legt er/ sie eine Hand auf die Schulter oder hält und drückt deine Hand? oder tut er etwas ganz anderes? Oder was macht er gerade?</a:t>
            </a:r>
            <a:endParaRPr i="1" sz="900">
              <a:solidFill>
                <a:srgbClr val="38761D"/>
              </a:solidFill>
            </a:endParaRPr>
          </a:p>
          <a:p>
            <a:pPr indent="0" lvl="0" marL="0" rtl="0" algn="l">
              <a:lnSpc>
                <a:spcPct val="115000"/>
              </a:lnSpc>
              <a:spcBef>
                <a:spcPts val="0"/>
              </a:spcBef>
              <a:spcAft>
                <a:spcPts val="0"/>
              </a:spcAft>
              <a:buNone/>
            </a:pPr>
            <a:r>
              <a:rPr lang="de" sz="900"/>
              <a:t> </a:t>
            </a:r>
            <a:endParaRPr sz="900"/>
          </a:p>
          <a:p>
            <a:pPr indent="0" lvl="0" marL="0" rtl="0" algn="l">
              <a:lnSpc>
                <a:spcPct val="115000"/>
              </a:lnSpc>
              <a:spcBef>
                <a:spcPts val="0"/>
              </a:spcBef>
              <a:spcAft>
                <a:spcPts val="0"/>
              </a:spcAft>
              <a:buNone/>
            </a:pPr>
            <a:r>
              <a:rPr i="1" lang="de" sz="900">
                <a:solidFill>
                  <a:srgbClr val="38761D"/>
                </a:solidFill>
              </a:rPr>
              <a:t>Wie erlebe ich mich jetzt, wenn ich die/den liebevollen BegleiterIn bei mir habe, woran merke ich, dass mir das gut tut?</a:t>
            </a:r>
            <a:endParaRPr i="1" sz="900">
              <a:solidFill>
                <a:srgbClr val="38761D"/>
              </a:solidFill>
            </a:endParaRPr>
          </a:p>
          <a:p>
            <a:pPr indent="0" lvl="0" marL="0" rtl="0" algn="l">
              <a:lnSpc>
                <a:spcPct val="115000"/>
              </a:lnSpc>
              <a:spcBef>
                <a:spcPts val="0"/>
              </a:spcBef>
              <a:spcAft>
                <a:spcPts val="0"/>
              </a:spcAft>
              <a:buNone/>
            </a:pPr>
            <a:r>
              <a:rPr i="1" lang="de" sz="900">
                <a:solidFill>
                  <a:srgbClr val="38761D"/>
                </a:solidFill>
              </a:rPr>
              <a:t>Wo im Körper ist das angenehm? Wo wäre das Zentrum der angenehmen Körperempfindung? Bleibe eine Weile dabei und geniesse es...</a:t>
            </a:r>
            <a:endParaRPr i="1" sz="900">
              <a:solidFill>
                <a:srgbClr val="38761D"/>
              </a:solidFill>
            </a:endParaRPr>
          </a:p>
          <a:p>
            <a:pPr indent="0" lvl="0" marL="0" rtl="0" algn="l">
              <a:lnSpc>
                <a:spcPct val="115000"/>
              </a:lnSpc>
              <a:spcBef>
                <a:spcPts val="0"/>
              </a:spcBef>
              <a:spcAft>
                <a:spcPts val="0"/>
              </a:spcAft>
              <a:buNone/>
            </a:pPr>
            <a:r>
              <a:rPr i="1" lang="de" sz="900">
                <a:solidFill>
                  <a:srgbClr val="38761D"/>
                </a:solidFill>
              </a:rPr>
              <a:t> </a:t>
            </a:r>
            <a:endParaRPr i="1" sz="900">
              <a:solidFill>
                <a:srgbClr val="38761D"/>
              </a:solidFill>
            </a:endParaRPr>
          </a:p>
          <a:p>
            <a:pPr indent="0" lvl="0" marL="0" rtl="0" algn="l">
              <a:lnSpc>
                <a:spcPct val="115000"/>
              </a:lnSpc>
              <a:spcBef>
                <a:spcPts val="0"/>
              </a:spcBef>
              <a:spcAft>
                <a:spcPts val="0"/>
              </a:spcAft>
              <a:buNone/>
            </a:pPr>
            <a:r>
              <a:rPr i="1" lang="de" sz="900">
                <a:solidFill>
                  <a:srgbClr val="38761D"/>
                </a:solidFill>
              </a:rPr>
              <a:t>Habe ich einen Wunsch an den/die liebevollen Begleiter möchte? Möchte ich ihr/ihm gerne etwas sagen oder mit ihr was machen? Wie würde sie/er darauf reagieren? Was sagt oder macht der liebevolle Begleiter damit es dir gut geht? Du dich wohl fühlst?</a:t>
            </a:r>
            <a:endParaRPr i="1" sz="900">
              <a:solidFill>
                <a:srgbClr val="38761D"/>
              </a:solidFill>
            </a:endParaRPr>
          </a:p>
          <a:p>
            <a:pPr indent="0" lvl="0" marL="0" rtl="0" algn="l">
              <a:lnSpc>
                <a:spcPct val="115000"/>
              </a:lnSpc>
              <a:spcBef>
                <a:spcPts val="0"/>
              </a:spcBef>
              <a:spcAft>
                <a:spcPts val="0"/>
              </a:spcAft>
              <a:buNone/>
            </a:pPr>
            <a:r>
              <a:rPr lang="de" sz="900"/>
              <a:t> </a:t>
            </a:r>
            <a:endParaRPr sz="900"/>
          </a:p>
          <a:p>
            <a:pPr indent="0" lvl="0" marL="0" rtl="0" algn="l">
              <a:lnSpc>
                <a:spcPct val="115000"/>
              </a:lnSpc>
              <a:spcBef>
                <a:spcPts val="0"/>
              </a:spcBef>
              <a:spcAft>
                <a:spcPts val="0"/>
              </a:spcAft>
              <a:buNone/>
            </a:pPr>
            <a:r>
              <a:rPr i="1" lang="de" sz="900">
                <a:solidFill>
                  <a:srgbClr val="38761D"/>
                </a:solidFill>
              </a:rPr>
              <a:t>Gibt es sonst noch etwas, was in dieser Begegnung geschehen sollte, bevor wir diese Begegnung jetzt ausklingen lassen? Dann schaue mit welchem Abschlussbild möchtest du diese Begegnung jetzt ausklingen lassen? Dann kannst du dieses Bild noch eine Weile wirken lassen … du kannst es in dir aufnehmen und verankern, wenn du das möchtest … und wenn du soweit bist, kannst du das Bild langsam verblassen lassen, in deinem  eigenen Tempo wieder hier ins Zimmer zurückkommen und, wenn es für dich gut ist, die Augen wieder öffnen.“</a:t>
            </a:r>
            <a:endParaRPr i="1" sz="900">
              <a:solidFill>
                <a:srgbClr val="38761D"/>
              </a:solidFill>
            </a:endParaRPr>
          </a:p>
          <a:p>
            <a:pPr indent="0" lvl="0" marL="0" rtl="0" algn="l">
              <a:lnSpc>
                <a:spcPct val="115000"/>
              </a:lnSpc>
              <a:spcBef>
                <a:spcPts val="0"/>
              </a:spcBef>
              <a:spcAft>
                <a:spcPts val="0"/>
              </a:spcAft>
              <a:buNone/>
            </a:pPr>
            <a:r>
              <a:rPr lang="de" sz="900"/>
              <a:t> </a:t>
            </a:r>
            <a:endParaRPr sz="900"/>
          </a:p>
          <a:p>
            <a:pPr indent="0" lvl="0" marL="0" rtl="0" algn="l">
              <a:lnSpc>
                <a:spcPct val="115000"/>
              </a:lnSpc>
              <a:spcBef>
                <a:spcPts val="0"/>
              </a:spcBef>
              <a:spcAft>
                <a:spcPts val="0"/>
              </a:spcAft>
              <a:buNone/>
            </a:pPr>
            <a:r>
              <a:rPr lang="de" sz="900"/>
              <a:t>Übe regelmässig Kontakt zu deinem liebevollen Begleiter aufzunehmen, am besten jeden Tag. Je mehr du übst, umso lebendiger wird dein innerer Helfer werden und umso leichter wirst du auch in schwierigen Situationen mit ihm in Kontakt treten können.</a:t>
            </a:r>
            <a:endParaRPr sz="900"/>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de" sz="1800">
                <a:latin typeface="Calibri"/>
                <a:ea typeface="Calibri"/>
                <a:cs typeface="Calibri"/>
                <a:sym typeface="Calibri"/>
              </a:rPr>
              <a:t>Folie 24: Breakout-Sessions für 5min jeweils 2 Teilnehmende zusammen</a:t>
            </a:r>
            <a:endParaRPr sz="1800">
              <a:latin typeface="Calibri"/>
              <a:ea typeface="Calibri"/>
              <a:cs typeface="Calibri"/>
              <a:sym typeface="Calibri"/>
            </a:endParaRPr>
          </a:p>
          <a:p>
            <a:pPr indent="0" lvl="0" marL="0" rtl="0" algn="l">
              <a:lnSpc>
                <a:spcPct val="100000"/>
              </a:lnSpc>
              <a:spcBef>
                <a:spcPts val="0"/>
              </a:spcBef>
              <a:spcAft>
                <a:spcPts val="0"/>
              </a:spcAft>
              <a:buSzPts val="1100"/>
              <a:buNone/>
            </a:pPr>
            <a:r>
              <a:rPr lang="de" sz="1800">
                <a:latin typeface="Calibri"/>
                <a:ea typeface="Calibri"/>
                <a:cs typeface="Calibri"/>
                <a:sym typeface="Calibri"/>
              </a:rPr>
              <a:t>Danach, dann im Plenum Fragen, Erkenntnisse teilen 5min.</a:t>
            </a:r>
            <a:endParaRPr sz="1800">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Clr>
                <a:srgbClr val="333333"/>
              </a:buClr>
              <a:buSzPts val="1500"/>
              <a:buFont typeface="Source Code Pro"/>
              <a:buNone/>
            </a:pPr>
            <a:r>
              <a:t/>
            </a:r>
            <a:endParaRPr sz="1100">
              <a:solidFill>
                <a:srgbClr val="333333"/>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23850" lvl="0" marL="457200" rtl="0" algn="l">
              <a:lnSpc>
                <a:spcPct val="100000"/>
              </a:lnSpc>
              <a:spcBef>
                <a:spcPts val="0"/>
              </a:spcBef>
              <a:spcAft>
                <a:spcPts val="0"/>
              </a:spcAft>
              <a:buClr>
                <a:srgbClr val="333333"/>
              </a:buClr>
              <a:buSzPts val="1500"/>
              <a:buFont typeface="Source Code Pro"/>
              <a:buAutoNum type="arabicPeriod"/>
            </a:pPr>
            <a:r>
              <a:rPr lang="de" sz="1100">
                <a:solidFill>
                  <a:srgbClr val="333333"/>
                </a:solidFill>
              </a:rPr>
              <a:t>Wie kompetent fühlt ihr euch jetzt im Umgang mit Selbstzweifel? 1-5</a:t>
            </a:r>
            <a:endParaRPr/>
          </a:p>
          <a:p>
            <a:pPr indent="-323850" lvl="0" marL="457200" rtl="0" algn="l">
              <a:lnSpc>
                <a:spcPct val="100000"/>
              </a:lnSpc>
              <a:spcBef>
                <a:spcPts val="1200"/>
              </a:spcBef>
              <a:spcAft>
                <a:spcPts val="0"/>
              </a:spcAft>
              <a:buClr>
                <a:srgbClr val="333333"/>
              </a:buClr>
              <a:buSzPts val="1500"/>
              <a:buFont typeface="Source Code Pro"/>
              <a:buAutoNum type="arabicPeriod"/>
            </a:pPr>
            <a:r>
              <a:rPr lang="de" sz="1100">
                <a:solidFill>
                  <a:srgbClr val="333333"/>
                </a:solidFill>
              </a:rPr>
              <a:t>Was nehmt ihr mit?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 name="Google Shape;6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de"/>
              <a:t>Chow Ling: Hinweis auf Handout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 name="Google Shape;6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Clr>
                <a:srgbClr val="000000"/>
              </a:buClr>
              <a:buSzPts val="1600"/>
              <a:buFont typeface="Source Code Pro"/>
              <a:buAutoNum type="arabicPeriod"/>
            </a:pPr>
            <a:r>
              <a:rPr lang="de" sz="1100">
                <a:solidFill>
                  <a:srgbClr val="000000"/>
                </a:solidFill>
              </a:rPr>
              <a:t>Wieviel Selbstzweifel erlebt ihr in eurem Alltag? 1(überhaupt nicht), 2 (wenig), 3 (ziemlich), 4 (viel), 5 (sehr viel)</a:t>
            </a:r>
            <a:endParaRPr/>
          </a:p>
          <a:p>
            <a:pPr indent="-330200" lvl="0" marL="457200" rtl="0" algn="l">
              <a:lnSpc>
                <a:spcPct val="100000"/>
              </a:lnSpc>
              <a:spcBef>
                <a:spcPts val="0"/>
              </a:spcBef>
              <a:spcAft>
                <a:spcPts val="0"/>
              </a:spcAft>
              <a:buClr>
                <a:srgbClr val="000000"/>
              </a:buClr>
              <a:buSzPts val="1600"/>
              <a:buFont typeface="Source Code Pro"/>
              <a:buAutoNum type="arabicPeriod"/>
            </a:pPr>
            <a:r>
              <a:rPr lang="de" sz="1100">
                <a:solidFill>
                  <a:srgbClr val="000000"/>
                </a:solidFill>
              </a:rPr>
              <a:t>Wie oft blockiert euch der Selbstzweifel? 1-5</a:t>
            </a:r>
            <a:endParaRPr/>
          </a:p>
          <a:p>
            <a:pPr indent="-330200" lvl="0" marL="457200" rtl="0" algn="l">
              <a:lnSpc>
                <a:spcPct val="100000"/>
              </a:lnSpc>
              <a:spcBef>
                <a:spcPts val="0"/>
              </a:spcBef>
              <a:spcAft>
                <a:spcPts val="0"/>
              </a:spcAft>
              <a:buClr>
                <a:srgbClr val="000000"/>
              </a:buClr>
              <a:buSzPts val="1600"/>
              <a:buFont typeface="Source Code Pro"/>
              <a:buAutoNum type="arabicPeriod"/>
            </a:pPr>
            <a:r>
              <a:rPr lang="de" sz="1100">
                <a:solidFill>
                  <a:srgbClr val="000000"/>
                </a:solidFill>
              </a:rPr>
              <a:t>Wie kompetent fühlt ihr euch im Umgang mit Selbstzweifel? 1-5</a:t>
            </a:r>
            <a:endParaRPr sz="1050"/>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de" sz="850">
                <a:solidFill>
                  <a:schemeClr val="dk1"/>
                </a:solidFill>
              </a:rPr>
              <a:t>Teil 1: 0- 1.26min</a:t>
            </a:r>
            <a:br>
              <a:rPr lang="de" sz="850">
                <a:solidFill>
                  <a:schemeClr val="dk1"/>
                </a:solidFill>
              </a:rPr>
            </a:br>
            <a:r>
              <a:rPr lang="de" sz="1100">
                <a:latin typeface="Calibri"/>
                <a:ea typeface="Calibri"/>
                <a:cs typeface="Calibri"/>
                <a:sym typeface="Calibri"/>
              </a:rPr>
              <a:t>YouTube-Video-Ausschnitt, Link: </a:t>
            </a:r>
            <a:endParaRPr/>
          </a:p>
          <a:p>
            <a:pPr indent="0" lvl="0" marL="158750" rtl="0" algn="l">
              <a:lnSpc>
                <a:spcPct val="100000"/>
              </a:lnSpc>
              <a:spcBef>
                <a:spcPts val="0"/>
              </a:spcBef>
              <a:spcAft>
                <a:spcPts val="0"/>
              </a:spcAft>
              <a:buSzPts val="1100"/>
              <a:buNone/>
            </a:pPr>
            <a:r>
              <a:rPr lang="de" sz="1100" u="sng">
                <a:solidFill>
                  <a:srgbClr val="0000FF"/>
                </a:solidFill>
                <a:latin typeface="Calibri"/>
                <a:ea typeface="Calibri"/>
                <a:cs typeface="Calibri"/>
                <a:sym typeface="Calibri"/>
                <a:hlinkClick r:id="rId2">
                  <a:extLst>
                    <a:ext uri="{A12FA001-AC4F-418D-AE19-62706E023703}">
                      <ahyp:hlinkClr val="tx"/>
                    </a:ext>
                  </a:extLst>
                </a:hlinkClick>
              </a:rPr>
              <a:t>https://m.youtube.com/watch?v=y2qOtk46WVw</a:t>
            </a:r>
            <a:r>
              <a:rPr lang="de" sz="1100">
                <a:latin typeface="Calibri"/>
                <a:ea typeface="Calibri"/>
                <a:cs typeface="Calibri"/>
                <a:sym typeface="Calibri"/>
              </a:rPr>
              <a:t> </a:t>
            </a:r>
            <a:endParaRPr/>
          </a:p>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 name="Google Shape;8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1200"/>
              </a:spcBef>
              <a:spcAft>
                <a:spcPts val="0"/>
              </a:spcAft>
              <a:buSzPts val="1800"/>
              <a:buChar char="-"/>
            </a:pPr>
            <a:r>
              <a:rPr lang="de"/>
              <a:t>Was sind Selbstzweifel?</a:t>
            </a:r>
            <a:endParaRPr/>
          </a:p>
          <a:p>
            <a:pPr indent="-342900" lvl="0" marL="457200" rtl="0" algn="l">
              <a:lnSpc>
                <a:spcPct val="100000"/>
              </a:lnSpc>
              <a:spcBef>
                <a:spcPts val="0"/>
              </a:spcBef>
              <a:spcAft>
                <a:spcPts val="0"/>
              </a:spcAft>
              <a:buSzPts val="1800"/>
              <a:buChar char="-"/>
            </a:pPr>
            <a:r>
              <a:rPr lang="de"/>
              <a:t>Wie zeigen sich Selbstzweifel?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35"/>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35"/>
          <p:cNvSpPr txBox="1"/>
          <p:nvPr>
            <p:ph type="ctrTitle"/>
          </p:nvPr>
        </p:nvSpPr>
        <p:spPr>
          <a:xfrm>
            <a:off x="311700" y="392150"/>
            <a:ext cx="8520600" cy="26904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p:txBody>
      </p:sp>
      <p:sp>
        <p:nvSpPr>
          <p:cNvPr id="12" name="Google Shape;12;p35"/>
          <p:cNvSpPr txBox="1"/>
          <p:nvPr>
            <p:ph idx="1" type="subTitle"/>
          </p:nvPr>
        </p:nvSpPr>
        <p:spPr>
          <a:xfrm>
            <a:off x="311700" y="3890400"/>
            <a:ext cx="8520600" cy="7062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 name="Shape 45"/>
        <p:cNvGrpSpPr/>
        <p:nvPr/>
      </p:nvGrpSpPr>
      <p:grpSpPr>
        <a:xfrm>
          <a:off x="0" y="0"/>
          <a:ext cx="0" cy="0"/>
          <a:chOff x="0" y="0"/>
          <a:chExt cx="0" cy="0"/>
        </a:xfrm>
      </p:grpSpPr>
      <p:sp>
        <p:nvSpPr>
          <p:cNvPr id="46" name="Google Shape;46;p44"/>
          <p:cNvSpPr txBox="1"/>
          <p:nvPr>
            <p:ph hasCustomPrompt="1" type="title"/>
          </p:nvPr>
        </p:nvSpPr>
        <p:spPr>
          <a:xfrm>
            <a:off x="311700" y="1240275"/>
            <a:ext cx="8520600" cy="1981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12000"/>
              <a:buNone/>
              <a:defRPr sz="12000">
                <a:solidFill>
                  <a:schemeClr val="lt1"/>
                </a:solidFill>
                <a:highlight>
                  <a:schemeClr val="accent1"/>
                </a:highlight>
              </a:defRPr>
            </a:lvl1pPr>
            <a:lvl2pPr lvl="1" algn="ctr">
              <a:lnSpc>
                <a:spcPct val="100000"/>
              </a:lnSpc>
              <a:spcBef>
                <a:spcPts val="0"/>
              </a:spcBef>
              <a:spcAft>
                <a:spcPts val="0"/>
              </a:spcAft>
              <a:buClr>
                <a:schemeClr val="lt1"/>
              </a:buClr>
              <a:buSzPts val="12000"/>
              <a:buNone/>
              <a:defRPr sz="12000">
                <a:solidFill>
                  <a:schemeClr val="lt1"/>
                </a:solidFill>
                <a:highlight>
                  <a:schemeClr val="accent1"/>
                </a:highlight>
              </a:defRPr>
            </a:lvl2pPr>
            <a:lvl3pPr lvl="2" algn="ctr">
              <a:lnSpc>
                <a:spcPct val="100000"/>
              </a:lnSpc>
              <a:spcBef>
                <a:spcPts val="0"/>
              </a:spcBef>
              <a:spcAft>
                <a:spcPts val="0"/>
              </a:spcAft>
              <a:buClr>
                <a:schemeClr val="lt1"/>
              </a:buClr>
              <a:buSzPts val="12000"/>
              <a:buNone/>
              <a:defRPr sz="12000">
                <a:solidFill>
                  <a:schemeClr val="lt1"/>
                </a:solidFill>
                <a:highlight>
                  <a:schemeClr val="accent1"/>
                </a:highlight>
              </a:defRPr>
            </a:lvl3pPr>
            <a:lvl4pPr lvl="3" algn="ctr">
              <a:lnSpc>
                <a:spcPct val="100000"/>
              </a:lnSpc>
              <a:spcBef>
                <a:spcPts val="0"/>
              </a:spcBef>
              <a:spcAft>
                <a:spcPts val="0"/>
              </a:spcAft>
              <a:buClr>
                <a:schemeClr val="lt1"/>
              </a:buClr>
              <a:buSzPts val="12000"/>
              <a:buNone/>
              <a:defRPr sz="12000">
                <a:solidFill>
                  <a:schemeClr val="lt1"/>
                </a:solidFill>
                <a:highlight>
                  <a:schemeClr val="accent1"/>
                </a:highlight>
              </a:defRPr>
            </a:lvl4pPr>
            <a:lvl5pPr lvl="4" algn="ctr">
              <a:lnSpc>
                <a:spcPct val="100000"/>
              </a:lnSpc>
              <a:spcBef>
                <a:spcPts val="0"/>
              </a:spcBef>
              <a:spcAft>
                <a:spcPts val="0"/>
              </a:spcAft>
              <a:buClr>
                <a:schemeClr val="lt1"/>
              </a:buClr>
              <a:buSzPts val="12000"/>
              <a:buNone/>
              <a:defRPr sz="12000">
                <a:solidFill>
                  <a:schemeClr val="lt1"/>
                </a:solidFill>
                <a:highlight>
                  <a:schemeClr val="accent1"/>
                </a:highlight>
              </a:defRPr>
            </a:lvl5pPr>
            <a:lvl6pPr lvl="5" algn="ctr">
              <a:lnSpc>
                <a:spcPct val="100000"/>
              </a:lnSpc>
              <a:spcBef>
                <a:spcPts val="0"/>
              </a:spcBef>
              <a:spcAft>
                <a:spcPts val="0"/>
              </a:spcAft>
              <a:buClr>
                <a:schemeClr val="lt1"/>
              </a:buClr>
              <a:buSzPts val="12000"/>
              <a:buNone/>
              <a:defRPr sz="12000">
                <a:solidFill>
                  <a:schemeClr val="lt1"/>
                </a:solidFill>
                <a:highlight>
                  <a:schemeClr val="accent1"/>
                </a:highlight>
              </a:defRPr>
            </a:lvl6pPr>
            <a:lvl7pPr lvl="6" algn="ctr">
              <a:lnSpc>
                <a:spcPct val="100000"/>
              </a:lnSpc>
              <a:spcBef>
                <a:spcPts val="0"/>
              </a:spcBef>
              <a:spcAft>
                <a:spcPts val="0"/>
              </a:spcAft>
              <a:buClr>
                <a:schemeClr val="lt1"/>
              </a:buClr>
              <a:buSzPts val="12000"/>
              <a:buNone/>
              <a:defRPr sz="12000">
                <a:solidFill>
                  <a:schemeClr val="lt1"/>
                </a:solidFill>
                <a:highlight>
                  <a:schemeClr val="accent1"/>
                </a:highlight>
              </a:defRPr>
            </a:lvl7pPr>
            <a:lvl8pPr lvl="7" algn="ctr">
              <a:lnSpc>
                <a:spcPct val="100000"/>
              </a:lnSpc>
              <a:spcBef>
                <a:spcPts val="0"/>
              </a:spcBef>
              <a:spcAft>
                <a:spcPts val="0"/>
              </a:spcAft>
              <a:buClr>
                <a:schemeClr val="lt1"/>
              </a:buClr>
              <a:buSzPts val="12000"/>
              <a:buNone/>
              <a:defRPr sz="12000">
                <a:solidFill>
                  <a:schemeClr val="lt1"/>
                </a:solidFill>
                <a:highlight>
                  <a:schemeClr val="accent1"/>
                </a:highlight>
              </a:defRPr>
            </a:lvl8pPr>
            <a:lvl9pPr lvl="8" algn="ctr">
              <a:lnSpc>
                <a:spcPct val="100000"/>
              </a:lnSpc>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7" name="Google Shape;47;p44"/>
          <p:cNvSpPr txBox="1"/>
          <p:nvPr>
            <p:ph idx="1" type="body"/>
          </p:nvPr>
        </p:nvSpPr>
        <p:spPr>
          <a:xfrm>
            <a:off x="311700" y="33046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lnSpc>
                <a:spcPct val="115000"/>
              </a:lnSpc>
              <a:spcBef>
                <a:spcPts val="0"/>
              </a:spcBef>
              <a:spcAft>
                <a:spcPts val="0"/>
              </a:spcAft>
              <a:buClr>
                <a:schemeClr val="accent1"/>
              </a:buClr>
              <a:buSzPts val="1400"/>
              <a:buChar char="○"/>
              <a:defRPr>
                <a:solidFill>
                  <a:schemeClr val="accent1"/>
                </a:solidFill>
                <a:highlight>
                  <a:schemeClr val="dk1"/>
                </a:highlight>
              </a:defRPr>
            </a:lvl2pPr>
            <a:lvl3pPr indent="-317500" lvl="2" marL="1371600" algn="ctr">
              <a:lnSpc>
                <a:spcPct val="115000"/>
              </a:lnSpc>
              <a:spcBef>
                <a:spcPts val="0"/>
              </a:spcBef>
              <a:spcAft>
                <a:spcPts val="0"/>
              </a:spcAft>
              <a:buClr>
                <a:schemeClr val="accent1"/>
              </a:buClr>
              <a:buSzPts val="1400"/>
              <a:buChar char="■"/>
              <a:defRPr>
                <a:solidFill>
                  <a:schemeClr val="accent1"/>
                </a:solidFill>
                <a:highlight>
                  <a:schemeClr val="dk1"/>
                </a:highlight>
              </a:defRPr>
            </a:lvl3pPr>
            <a:lvl4pPr indent="-317500" lvl="3" marL="1828800" algn="ctr">
              <a:lnSpc>
                <a:spcPct val="115000"/>
              </a:lnSpc>
              <a:spcBef>
                <a:spcPts val="0"/>
              </a:spcBef>
              <a:spcAft>
                <a:spcPts val="0"/>
              </a:spcAft>
              <a:buClr>
                <a:schemeClr val="accent1"/>
              </a:buClr>
              <a:buSzPts val="1400"/>
              <a:buChar char="●"/>
              <a:defRPr>
                <a:solidFill>
                  <a:schemeClr val="accent1"/>
                </a:solidFill>
                <a:highlight>
                  <a:schemeClr val="dk1"/>
                </a:highlight>
              </a:defRPr>
            </a:lvl4pPr>
            <a:lvl5pPr indent="-317500" lvl="4" marL="2286000" algn="ctr">
              <a:lnSpc>
                <a:spcPct val="115000"/>
              </a:lnSpc>
              <a:spcBef>
                <a:spcPts val="0"/>
              </a:spcBef>
              <a:spcAft>
                <a:spcPts val="0"/>
              </a:spcAft>
              <a:buClr>
                <a:schemeClr val="accent1"/>
              </a:buClr>
              <a:buSzPts val="1400"/>
              <a:buChar char="○"/>
              <a:defRPr>
                <a:solidFill>
                  <a:schemeClr val="accent1"/>
                </a:solidFill>
                <a:highlight>
                  <a:schemeClr val="dk1"/>
                </a:highlight>
              </a:defRPr>
            </a:lvl5pPr>
            <a:lvl6pPr indent="-317500" lvl="5" marL="2743200" algn="ctr">
              <a:lnSpc>
                <a:spcPct val="115000"/>
              </a:lnSpc>
              <a:spcBef>
                <a:spcPts val="0"/>
              </a:spcBef>
              <a:spcAft>
                <a:spcPts val="0"/>
              </a:spcAft>
              <a:buClr>
                <a:schemeClr val="accent1"/>
              </a:buClr>
              <a:buSzPts val="1400"/>
              <a:buChar char="■"/>
              <a:defRPr>
                <a:solidFill>
                  <a:schemeClr val="accent1"/>
                </a:solidFill>
                <a:highlight>
                  <a:schemeClr val="dk1"/>
                </a:highlight>
              </a:defRPr>
            </a:lvl6pPr>
            <a:lvl7pPr indent="-317500" lvl="6" marL="3200400" algn="ctr">
              <a:lnSpc>
                <a:spcPct val="115000"/>
              </a:lnSpc>
              <a:spcBef>
                <a:spcPts val="0"/>
              </a:spcBef>
              <a:spcAft>
                <a:spcPts val="0"/>
              </a:spcAft>
              <a:buClr>
                <a:schemeClr val="accent1"/>
              </a:buClr>
              <a:buSzPts val="1400"/>
              <a:buChar char="●"/>
              <a:defRPr>
                <a:solidFill>
                  <a:schemeClr val="accent1"/>
                </a:solidFill>
                <a:highlight>
                  <a:schemeClr val="dk1"/>
                </a:highlight>
              </a:defRPr>
            </a:lvl7pPr>
            <a:lvl8pPr indent="-317500" lvl="7" marL="3657600" algn="ctr">
              <a:lnSpc>
                <a:spcPct val="115000"/>
              </a:lnSpc>
              <a:spcBef>
                <a:spcPts val="0"/>
              </a:spcBef>
              <a:spcAft>
                <a:spcPts val="0"/>
              </a:spcAft>
              <a:buClr>
                <a:schemeClr val="accent1"/>
              </a:buClr>
              <a:buSzPts val="1400"/>
              <a:buChar char="○"/>
              <a:defRPr>
                <a:solidFill>
                  <a:schemeClr val="accent1"/>
                </a:solidFill>
                <a:highlight>
                  <a:schemeClr val="dk1"/>
                </a:highlight>
              </a:defRPr>
            </a:lvl8pPr>
            <a:lvl9pPr indent="-317500" lvl="8" marL="4114800" algn="ctr">
              <a:lnSpc>
                <a:spcPct val="115000"/>
              </a:lnSpc>
              <a:spcBef>
                <a:spcPts val="0"/>
              </a:spcBef>
              <a:spcAft>
                <a:spcPts val="0"/>
              </a:spcAft>
              <a:buClr>
                <a:schemeClr val="accent1"/>
              </a:buClr>
              <a:buSzPts val="1400"/>
              <a:buChar char="■"/>
              <a:defRPr>
                <a:solidFill>
                  <a:schemeClr val="accent1"/>
                </a:solidFill>
                <a:highlight>
                  <a:schemeClr val="dk1"/>
                </a:highlight>
              </a:defRPr>
            </a:lvl9pPr>
          </a:lstStyle>
          <a:p/>
        </p:txBody>
      </p:sp>
      <p:sp>
        <p:nvSpPr>
          <p:cNvPr id="48" name="Google Shape;48;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 name="Shape 14"/>
        <p:cNvGrpSpPr/>
        <p:nvPr/>
      </p:nvGrpSpPr>
      <p:grpSpPr>
        <a:xfrm>
          <a:off x="0" y="0"/>
          <a:ext cx="0" cy="0"/>
          <a:chOff x="0" y="0"/>
          <a:chExt cx="0" cy="0"/>
        </a:xfrm>
      </p:grpSpPr>
      <p:sp>
        <p:nvSpPr>
          <p:cNvPr id="15" name="Google Shape;15;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37"/>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18" name="Google Shape;18;p37"/>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9" name="Google Shape;19;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38"/>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22" name="Google Shape;22;p38"/>
          <p:cNvSpPr txBox="1"/>
          <p:nvPr>
            <p:ph idx="1" type="body"/>
          </p:nvPr>
        </p:nvSpPr>
        <p:spPr>
          <a:xfrm>
            <a:off x="311700" y="1228675"/>
            <a:ext cx="3999900" cy="3340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38"/>
          <p:cNvSpPr txBox="1"/>
          <p:nvPr>
            <p:ph idx="2" type="body"/>
          </p:nvPr>
        </p:nvSpPr>
        <p:spPr>
          <a:xfrm>
            <a:off x="4832400" y="1228675"/>
            <a:ext cx="3999900" cy="3340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5" name="Shape 25"/>
        <p:cNvGrpSpPr/>
        <p:nvPr/>
      </p:nvGrpSpPr>
      <p:grpSpPr>
        <a:xfrm>
          <a:off x="0" y="0"/>
          <a:ext cx="0" cy="0"/>
          <a:chOff x="0" y="0"/>
          <a:chExt cx="0" cy="0"/>
        </a:xfrm>
      </p:grpSpPr>
      <p:sp>
        <p:nvSpPr>
          <p:cNvPr id="26" name="Google Shape;26;p39"/>
          <p:cNvSpPr txBox="1"/>
          <p:nvPr>
            <p:ph type="title"/>
          </p:nvPr>
        </p:nvSpPr>
        <p:spPr>
          <a:xfrm>
            <a:off x="2802750" y="802500"/>
            <a:ext cx="3538500" cy="3538500"/>
          </a:xfrm>
          <a:prstGeom prst="rect">
            <a:avLst/>
          </a:prstGeom>
          <a:solidFill>
            <a:srgbClr val="FFFFFF"/>
          </a:solid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27" name="Google Shape;27;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4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000"/>
              <a:buNone/>
              <a:defRPr sz="3000">
                <a:highlight>
                  <a:schemeClr val="dk1"/>
                </a:highlight>
              </a:defRPr>
            </a:lvl1pPr>
            <a:lvl2pPr lvl="1" algn="l">
              <a:lnSpc>
                <a:spcPct val="100000"/>
              </a:lnSpc>
              <a:spcBef>
                <a:spcPts val="0"/>
              </a:spcBef>
              <a:spcAft>
                <a:spcPts val="0"/>
              </a:spcAft>
              <a:buSzPts val="3000"/>
              <a:buNone/>
              <a:defRPr sz="3000">
                <a:highlight>
                  <a:schemeClr val="dk1"/>
                </a:highlight>
              </a:defRPr>
            </a:lvl2pPr>
            <a:lvl3pPr lvl="2" algn="l">
              <a:lnSpc>
                <a:spcPct val="100000"/>
              </a:lnSpc>
              <a:spcBef>
                <a:spcPts val="0"/>
              </a:spcBef>
              <a:spcAft>
                <a:spcPts val="0"/>
              </a:spcAft>
              <a:buSzPts val="3000"/>
              <a:buNone/>
              <a:defRPr sz="3000">
                <a:highlight>
                  <a:schemeClr val="dk1"/>
                </a:highlight>
              </a:defRPr>
            </a:lvl3pPr>
            <a:lvl4pPr lvl="3" algn="l">
              <a:lnSpc>
                <a:spcPct val="100000"/>
              </a:lnSpc>
              <a:spcBef>
                <a:spcPts val="0"/>
              </a:spcBef>
              <a:spcAft>
                <a:spcPts val="0"/>
              </a:spcAft>
              <a:buSzPts val="3000"/>
              <a:buNone/>
              <a:defRPr sz="3000">
                <a:highlight>
                  <a:schemeClr val="dk1"/>
                </a:highlight>
              </a:defRPr>
            </a:lvl4pPr>
            <a:lvl5pPr lvl="4" algn="l">
              <a:lnSpc>
                <a:spcPct val="100000"/>
              </a:lnSpc>
              <a:spcBef>
                <a:spcPts val="0"/>
              </a:spcBef>
              <a:spcAft>
                <a:spcPts val="0"/>
              </a:spcAft>
              <a:buSzPts val="3000"/>
              <a:buNone/>
              <a:defRPr sz="3000">
                <a:highlight>
                  <a:schemeClr val="dk1"/>
                </a:highlight>
              </a:defRPr>
            </a:lvl5pPr>
            <a:lvl6pPr lvl="5" algn="l">
              <a:lnSpc>
                <a:spcPct val="100000"/>
              </a:lnSpc>
              <a:spcBef>
                <a:spcPts val="0"/>
              </a:spcBef>
              <a:spcAft>
                <a:spcPts val="0"/>
              </a:spcAft>
              <a:buSzPts val="3000"/>
              <a:buNone/>
              <a:defRPr sz="3000">
                <a:highlight>
                  <a:schemeClr val="dk1"/>
                </a:highlight>
              </a:defRPr>
            </a:lvl6pPr>
            <a:lvl7pPr lvl="6" algn="l">
              <a:lnSpc>
                <a:spcPct val="100000"/>
              </a:lnSpc>
              <a:spcBef>
                <a:spcPts val="0"/>
              </a:spcBef>
              <a:spcAft>
                <a:spcPts val="0"/>
              </a:spcAft>
              <a:buSzPts val="3000"/>
              <a:buNone/>
              <a:defRPr sz="3000">
                <a:highlight>
                  <a:schemeClr val="dk1"/>
                </a:highlight>
              </a:defRPr>
            </a:lvl7pPr>
            <a:lvl8pPr lvl="7" algn="l">
              <a:lnSpc>
                <a:spcPct val="100000"/>
              </a:lnSpc>
              <a:spcBef>
                <a:spcPts val="0"/>
              </a:spcBef>
              <a:spcAft>
                <a:spcPts val="0"/>
              </a:spcAft>
              <a:buSzPts val="3000"/>
              <a:buNone/>
              <a:defRPr sz="3000">
                <a:highlight>
                  <a:schemeClr val="dk1"/>
                </a:highlight>
              </a:defRPr>
            </a:lvl8pPr>
            <a:lvl9pPr lvl="8" algn="l">
              <a:lnSpc>
                <a:spcPct val="100000"/>
              </a:lnSpc>
              <a:spcBef>
                <a:spcPts val="0"/>
              </a:spcBef>
              <a:spcAft>
                <a:spcPts val="0"/>
              </a:spcAft>
              <a:buSzPts val="3000"/>
              <a:buNone/>
              <a:defRPr sz="3000">
                <a:highlight>
                  <a:schemeClr val="dk1"/>
                </a:highlight>
              </a:defRPr>
            </a:lvl9pPr>
          </a:lstStyle>
          <a:p/>
        </p:txBody>
      </p:sp>
      <p:sp>
        <p:nvSpPr>
          <p:cNvPr id="30" name="Google Shape;30;p4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2" name="Shape 32"/>
        <p:cNvGrpSpPr/>
        <p:nvPr/>
      </p:nvGrpSpPr>
      <p:grpSpPr>
        <a:xfrm>
          <a:off x="0" y="0"/>
          <a:ext cx="0" cy="0"/>
          <a:chOff x="0" y="0"/>
          <a:chExt cx="0" cy="0"/>
        </a:xfrm>
      </p:grpSpPr>
      <p:sp>
        <p:nvSpPr>
          <p:cNvPr id="33" name="Google Shape;33;p41"/>
          <p:cNvSpPr txBox="1"/>
          <p:nvPr>
            <p:ph type="title"/>
          </p:nvPr>
        </p:nvSpPr>
        <p:spPr>
          <a:xfrm>
            <a:off x="490250" y="526350"/>
            <a:ext cx="56187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6000"/>
              <a:buNone/>
              <a:defRPr sz="6000">
                <a:solidFill>
                  <a:schemeClr val="lt1"/>
                </a:solidFill>
              </a:defRPr>
            </a:lvl1pPr>
            <a:lvl2pPr lvl="1" algn="l">
              <a:lnSpc>
                <a:spcPct val="100000"/>
              </a:lnSpc>
              <a:spcBef>
                <a:spcPts val="0"/>
              </a:spcBef>
              <a:spcAft>
                <a:spcPts val="0"/>
              </a:spcAft>
              <a:buClr>
                <a:schemeClr val="lt1"/>
              </a:buClr>
              <a:buSzPts val="6000"/>
              <a:buNone/>
              <a:defRPr sz="6000">
                <a:solidFill>
                  <a:schemeClr val="lt1"/>
                </a:solidFill>
              </a:defRPr>
            </a:lvl2pPr>
            <a:lvl3pPr lvl="2" algn="l">
              <a:lnSpc>
                <a:spcPct val="100000"/>
              </a:lnSpc>
              <a:spcBef>
                <a:spcPts val="0"/>
              </a:spcBef>
              <a:spcAft>
                <a:spcPts val="0"/>
              </a:spcAft>
              <a:buClr>
                <a:schemeClr val="lt1"/>
              </a:buClr>
              <a:buSzPts val="6000"/>
              <a:buNone/>
              <a:defRPr sz="6000">
                <a:solidFill>
                  <a:schemeClr val="lt1"/>
                </a:solidFill>
              </a:defRPr>
            </a:lvl3pPr>
            <a:lvl4pPr lvl="3" algn="l">
              <a:lnSpc>
                <a:spcPct val="100000"/>
              </a:lnSpc>
              <a:spcBef>
                <a:spcPts val="0"/>
              </a:spcBef>
              <a:spcAft>
                <a:spcPts val="0"/>
              </a:spcAft>
              <a:buClr>
                <a:schemeClr val="lt1"/>
              </a:buClr>
              <a:buSzPts val="6000"/>
              <a:buNone/>
              <a:defRPr sz="6000">
                <a:solidFill>
                  <a:schemeClr val="lt1"/>
                </a:solidFill>
              </a:defRPr>
            </a:lvl4pPr>
            <a:lvl5pPr lvl="4" algn="l">
              <a:lnSpc>
                <a:spcPct val="100000"/>
              </a:lnSpc>
              <a:spcBef>
                <a:spcPts val="0"/>
              </a:spcBef>
              <a:spcAft>
                <a:spcPts val="0"/>
              </a:spcAft>
              <a:buClr>
                <a:schemeClr val="lt1"/>
              </a:buClr>
              <a:buSzPts val="6000"/>
              <a:buNone/>
              <a:defRPr sz="6000">
                <a:solidFill>
                  <a:schemeClr val="lt1"/>
                </a:solidFill>
              </a:defRPr>
            </a:lvl5pPr>
            <a:lvl6pPr lvl="5" algn="l">
              <a:lnSpc>
                <a:spcPct val="100000"/>
              </a:lnSpc>
              <a:spcBef>
                <a:spcPts val="0"/>
              </a:spcBef>
              <a:spcAft>
                <a:spcPts val="0"/>
              </a:spcAft>
              <a:buClr>
                <a:schemeClr val="lt1"/>
              </a:buClr>
              <a:buSzPts val="6000"/>
              <a:buNone/>
              <a:defRPr sz="6000">
                <a:solidFill>
                  <a:schemeClr val="lt1"/>
                </a:solidFill>
              </a:defRPr>
            </a:lvl6pPr>
            <a:lvl7pPr lvl="6" algn="l">
              <a:lnSpc>
                <a:spcPct val="100000"/>
              </a:lnSpc>
              <a:spcBef>
                <a:spcPts val="0"/>
              </a:spcBef>
              <a:spcAft>
                <a:spcPts val="0"/>
              </a:spcAft>
              <a:buClr>
                <a:schemeClr val="lt1"/>
              </a:buClr>
              <a:buSzPts val="6000"/>
              <a:buNone/>
              <a:defRPr sz="6000">
                <a:solidFill>
                  <a:schemeClr val="lt1"/>
                </a:solidFill>
              </a:defRPr>
            </a:lvl7pPr>
            <a:lvl8pPr lvl="7" algn="l">
              <a:lnSpc>
                <a:spcPct val="100000"/>
              </a:lnSpc>
              <a:spcBef>
                <a:spcPts val="0"/>
              </a:spcBef>
              <a:spcAft>
                <a:spcPts val="0"/>
              </a:spcAft>
              <a:buClr>
                <a:schemeClr val="lt1"/>
              </a:buClr>
              <a:buSzPts val="6000"/>
              <a:buNone/>
              <a:defRPr sz="6000">
                <a:solidFill>
                  <a:schemeClr val="lt1"/>
                </a:solidFill>
              </a:defRPr>
            </a:lvl8pPr>
            <a:lvl9pPr lvl="8" algn="l">
              <a:lnSpc>
                <a:spcPct val="100000"/>
              </a:lnSpc>
              <a:spcBef>
                <a:spcPts val="0"/>
              </a:spcBef>
              <a:spcAft>
                <a:spcPts val="0"/>
              </a:spcAft>
              <a:buClr>
                <a:schemeClr val="lt1"/>
              </a:buClr>
              <a:buSzPts val="6000"/>
              <a:buNone/>
              <a:defRPr sz="6000">
                <a:solidFill>
                  <a:schemeClr val="lt1"/>
                </a:solidFill>
              </a:defRPr>
            </a:lvl9pPr>
          </a:lstStyle>
          <a:p/>
        </p:txBody>
      </p:sp>
      <p:sp>
        <p:nvSpPr>
          <p:cNvPr id="34" name="Google Shape;34;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42"/>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7" name="Google Shape;37;p42"/>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8" name="Google Shape;38;p42"/>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39" name="Google Shape;39;p42"/>
          <p:cNvSpPr txBox="1"/>
          <p:nvPr>
            <p:ph idx="1" type="subTitle"/>
          </p:nvPr>
        </p:nvSpPr>
        <p:spPr>
          <a:xfrm>
            <a:off x="265500" y="2845223"/>
            <a:ext cx="4045200" cy="1345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0" name="Google Shape;40;p42"/>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accent1"/>
              </a:buClr>
              <a:buSzPts val="1800"/>
              <a:buChar char="●"/>
              <a:defRPr>
                <a:solidFill>
                  <a:schemeClr val="accent1"/>
                </a:solidFill>
                <a:highlight>
                  <a:schemeClr val="lt1"/>
                </a:highlight>
              </a:defRPr>
            </a:lvl1pPr>
            <a:lvl2pPr indent="-317500" lvl="1" marL="914400" algn="l">
              <a:lnSpc>
                <a:spcPct val="115000"/>
              </a:lnSpc>
              <a:spcBef>
                <a:spcPts val="0"/>
              </a:spcBef>
              <a:spcAft>
                <a:spcPts val="0"/>
              </a:spcAft>
              <a:buClr>
                <a:schemeClr val="accent1"/>
              </a:buClr>
              <a:buSzPts val="1400"/>
              <a:buChar char="○"/>
              <a:defRPr>
                <a:solidFill>
                  <a:schemeClr val="accent1"/>
                </a:solidFill>
                <a:highlight>
                  <a:schemeClr val="lt1"/>
                </a:highlight>
              </a:defRPr>
            </a:lvl2pPr>
            <a:lvl3pPr indent="-317500" lvl="2" marL="1371600" algn="l">
              <a:lnSpc>
                <a:spcPct val="115000"/>
              </a:lnSpc>
              <a:spcBef>
                <a:spcPts val="0"/>
              </a:spcBef>
              <a:spcAft>
                <a:spcPts val="0"/>
              </a:spcAft>
              <a:buClr>
                <a:schemeClr val="accent1"/>
              </a:buClr>
              <a:buSzPts val="1400"/>
              <a:buChar char="■"/>
              <a:defRPr>
                <a:solidFill>
                  <a:schemeClr val="accent1"/>
                </a:solidFill>
                <a:highlight>
                  <a:schemeClr val="lt1"/>
                </a:highlight>
              </a:defRPr>
            </a:lvl3pPr>
            <a:lvl4pPr indent="-317500" lvl="3" marL="1828800" algn="l">
              <a:lnSpc>
                <a:spcPct val="115000"/>
              </a:lnSpc>
              <a:spcBef>
                <a:spcPts val="0"/>
              </a:spcBef>
              <a:spcAft>
                <a:spcPts val="0"/>
              </a:spcAft>
              <a:buClr>
                <a:schemeClr val="accent1"/>
              </a:buClr>
              <a:buSzPts val="1400"/>
              <a:buChar char="●"/>
              <a:defRPr>
                <a:solidFill>
                  <a:schemeClr val="accent1"/>
                </a:solidFill>
                <a:highlight>
                  <a:schemeClr val="lt1"/>
                </a:highlight>
              </a:defRPr>
            </a:lvl4pPr>
            <a:lvl5pPr indent="-317500" lvl="4" marL="2286000" algn="l">
              <a:lnSpc>
                <a:spcPct val="115000"/>
              </a:lnSpc>
              <a:spcBef>
                <a:spcPts val="0"/>
              </a:spcBef>
              <a:spcAft>
                <a:spcPts val="0"/>
              </a:spcAft>
              <a:buClr>
                <a:schemeClr val="accent1"/>
              </a:buClr>
              <a:buSzPts val="1400"/>
              <a:buChar char="○"/>
              <a:defRPr>
                <a:solidFill>
                  <a:schemeClr val="accent1"/>
                </a:solidFill>
                <a:highlight>
                  <a:schemeClr val="lt1"/>
                </a:highlight>
              </a:defRPr>
            </a:lvl5pPr>
            <a:lvl6pPr indent="-317500" lvl="5" marL="2743200" algn="l">
              <a:lnSpc>
                <a:spcPct val="115000"/>
              </a:lnSpc>
              <a:spcBef>
                <a:spcPts val="0"/>
              </a:spcBef>
              <a:spcAft>
                <a:spcPts val="0"/>
              </a:spcAft>
              <a:buClr>
                <a:schemeClr val="accent1"/>
              </a:buClr>
              <a:buSzPts val="1400"/>
              <a:buChar char="■"/>
              <a:defRPr>
                <a:solidFill>
                  <a:schemeClr val="accent1"/>
                </a:solidFill>
                <a:highlight>
                  <a:schemeClr val="lt1"/>
                </a:highlight>
              </a:defRPr>
            </a:lvl6pPr>
            <a:lvl7pPr indent="-317500" lvl="6" marL="3200400" algn="l">
              <a:lnSpc>
                <a:spcPct val="115000"/>
              </a:lnSpc>
              <a:spcBef>
                <a:spcPts val="0"/>
              </a:spcBef>
              <a:spcAft>
                <a:spcPts val="0"/>
              </a:spcAft>
              <a:buClr>
                <a:schemeClr val="accent1"/>
              </a:buClr>
              <a:buSzPts val="1400"/>
              <a:buChar char="●"/>
              <a:defRPr>
                <a:solidFill>
                  <a:schemeClr val="accent1"/>
                </a:solidFill>
                <a:highlight>
                  <a:schemeClr val="lt1"/>
                </a:highlight>
              </a:defRPr>
            </a:lvl7pPr>
            <a:lvl8pPr indent="-317500" lvl="7" marL="3657600" algn="l">
              <a:lnSpc>
                <a:spcPct val="115000"/>
              </a:lnSpc>
              <a:spcBef>
                <a:spcPts val="0"/>
              </a:spcBef>
              <a:spcAft>
                <a:spcPts val="0"/>
              </a:spcAft>
              <a:buClr>
                <a:schemeClr val="accent1"/>
              </a:buClr>
              <a:buSzPts val="1400"/>
              <a:buChar char="○"/>
              <a:defRPr>
                <a:solidFill>
                  <a:schemeClr val="accent1"/>
                </a:solidFill>
                <a:highlight>
                  <a:schemeClr val="lt1"/>
                </a:highlight>
              </a:defRPr>
            </a:lvl8pPr>
            <a:lvl9pPr indent="-317500" lvl="8" marL="4114800" algn="l">
              <a:lnSpc>
                <a:spcPct val="115000"/>
              </a:lnSpc>
              <a:spcBef>
                <a:spcPts val="0"/>
              </a:spcBef>
              <a:spcAft>
                <a:spcPts val="0"/>
              </a:spcAft>
              <a:buClr>
                <a:schemeClr val="accent1"/>
              </a:buClr>
              <a:buSzPts val="1400"/>
              <a:buChar char="■"/>
              <a:defRPr>
                <a:solidFill>
                  <a:schemeClr val="accent1"/>
                </a:solidFill>
                <a:highlight>
                  <a:schemeClr val="lt1"/>
                </a:highlight>
              </a:defRPr>
            </a:lvl9pPr>
          </a:lstStyle>
          <a:p/>
        </p:txBody>
      </p:sp>
      <p:sp>
        <p:nvSpPr>
          <p:cNvPr id="41" name="Google Shape;41;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sp>
        <p:nvSpPr>
          <p:cNvPr id="43" name="Google Shape;43;p43"/>
          <p:cNvSpPr txBox="1"/>
          <p:nvPr>
            <p:ph idx="1" type="body"/>
          </p:nvPr>
        </p:nvSpPr>
        <p:spPr>
          <a:xfrm>
            <a:off x="319500" y="4230575"/>
            <a:ext cx="5998800" cy="5988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4" name="Google Shape;44;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34"/>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1pPr>
            <a:lvl2pPr lvl="1"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2pPr>
            <a:lvl3pPr lvl="2"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3pPr>
            <a:lvl4pPr lvl="3"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4pPr>
            <a:lvl5pPr lvl="4"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5pPr>
            <a:lvl6pPr lvl="5"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6pPr>
            <a:lvl7pPr lvl="6"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7pPr>
            <a:lvl8pPr lvl="7"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8pPr>
            <a:lvl9pPr lvl="8"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9pPr>
          </a:lstStyle>
          <a:p/>
        </p:txBody>
      </p:sp>
      <p:sp>
        <p:nvSpPr>
          <p:cNvPr id="7" name="Google Shape;7;p34"/>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Source Code Pro"/>
              <a:buChar char="●"/>
              <a:defRPr b="0" i="0" sz="1800" u="none" cap="none" strike="noStrike">
                <a:solidFill>
                  <a:schemeClr val="dk2"/>
                </a:solidFill>
                <a:latin typeface="Source Code Pro"/>
                <a:ea typeface="Source Code Pro"/>
                <a:cs typeface="Source Code Pro"/>
                <a:sym typeface="Source Code Pro"/>
              </a:defRPr>
            </a:lvl1pPr>
            <a:lvl2pPr indent="-317500" lvl="1" marL="9144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2pPr>
            <a:lvl3pPr indent="-317500" lvl="2" marL="13716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3pPr>
            <a:lvl4pPr indent="-317500" lvl="3" marL="18288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4pPr>
            <a:lvl5pPr indent="-317500" lvl="4" marL="22860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5pPr>
            <a:lvl6pPr indent="-317500" lvl="5" marL="27432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6pPr>
            <a:lvl7pPr indent="-317500" lvl="6" marL="32004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7pPr>
            <a:lvl8pPr indent="-317500" lvl="7" marL="36576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8pPr>
            <a:lvl9pPr indent="-317500" lvl="8" marL="41148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9pPr>
          </a:lstStyle>
          <a:p/>
        </p:txBody>
      </p:sp>
      <p:sp>
        <p:nvSpPr>
          <p:cNvPr id="8" name="Google Shape;8;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d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52" name="Shape 52"/>
        <p:cNvGrpSpPr/>
        <p:nvPr/>
      </p:nvGrpSpPr>
      <p:grpSpPr>
        <a:xfrm>
          <a:off x="0" y="0"/>
          <a:ext cx="0" cy="0"/>
          <a:chOff x="0" y="0"/>
          <a:chExt cx="0" cy="0"/>
        </a:xfrm>
      </p:grpSpPr>
      <p:sp>
        <p:nvSpPr>
          <p:cNvPr id="53" name="Google Shape;53;p1"/>
          <p:cNvSpPr txBox="1"/>
          <p:nvPr>
            <p:ph type="ctrTitle"/>
          </p:nvPr>
        </p:nvSpPr>
        <p:spPr>
          <a:xfrm>
            <a:off x="311700" y="392150"/>
            <a:ext cx="8520600" cy="26904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8000"/>
              <a:buNone/>
            </a:pPr>
            <a:r>
              <a:rPr lang="de">
                <a:solidFill>
                  <a:srgbClr val="E69138"/>
                </a:solidFill>
              </a:rPr>
              <a:t>Selbstwert stärken - Selbstzweifel schwächen</a:t>
            </a:r>
            <a:endParaRPr>
              <a:solidFill>
                <a:srgbClr val="E69138"/>
              </a:solidFill>
            </a:endParaRPr>
          </a:p>
        </p:txBody>
      </p:sp>
      <p:sp>
        <p:nvSpPr>
          <p:cNvPr id="54" name="Google Shape;54;p1"/>
          <p:cNvSpPr txBox="1"/>
          <p:nvPr>
            <p:ph idx="1" type="subTitle"/>
          </p:nvPr>
        </p:nvSpPr>
        <p:spPr>
          <a:xfrm>
            <a:off x="311700" y="3890400"/>
            <a:ext cx="8520600" cy="706200"/>
          </a:xfrm>
          <a:prstGeom prst="rect">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rmAutofit fontScale="47500" lnSpcReduction="20000"/>
          </a:bodyPr>
          <a:lstStyle/>
          <a:p>
            <a:pPr indent="0" lvl="0" marL="0" rtl="0" algn="ctr">
              <a:lnSpc>
                <a:spcPct val="100000"/>
              </a:lnSpc>
              <a:spcBef>
                <a:spcPts val="0"/>
              </a:spcBef>
              <a:spcAft>
                <a:spcPts val="0"/>
              </a:spcAft>
              <a:buSzPct val="210526"/>
              <a:buNone/>
            </a:pPr>
            <a:r>
              <a:rPr lang="de">
                <a:solidFill>
                  <a:srgbClr val="000000"/>
                </a:solidFill>
              </a:rPr>
              <a:t>MHAW 2022 Workshop, Universität Zürich</a:t>
            </a:r>
            <a:endParaRPr>
              <a:solidFill>
                <a:srgbClr val="000000"/>
              </a:solidFill>
            </a:endParaRPr>
          </a:p>
          <a:p>
            <a:pPr indent="0" lvl="0" marL="0" rtl="0" algn="ctr">
              <a:lnSpc>
                <a:spcPct val="100000"/>
              </a:lnSpc>
              <a:spcBef>
                <a:spcPts val="0"/>
              </a:spcBef>
              <a:spcAft>
                <a:spcPts val="0"/>
              </a:spcAft>
              <a:buSzPct val="210526"/>
              <a:buNone/>
            </a:pPr>
            <a:r>
              <a:t/>
            </a:r>
            <a:endParaRPr>
              <a:solidFill>
                <a:srgbClr val="000000"/>
              </a:solidFill>
            </a:endParaRPr>
          </a:p>
          <a:p>
            <a:pPr indent="0" lvl="0" marL="0" rtl="0" algn="ctr">
              <a:lnSpc>
                <a:spcPct val="100000"/>
              </a:lnSpc>
              <a:spcBef>
                <a:spcPts val="0"/>
              </a:spcBef>
              <a:spcAft>
                <a:spcPts val="0"/>
              </a:spcAft>
              <a:buSzPct val="210526"/>
              <a:buNone/>
            </a:pPr>
            <a:r>
              <a:rPr lang="de">
                <a:solidFill>
                  <a:srgbClr val="000000"/>
                </a:solidFill>
              </a:rPr>
              <a:t>Chow Ling Prager und Bess Gutmacher</a:t>
            </a:r>
            <a:endParaRPr>
              <a:solidFill>
                <a:srgbClr val="000000"/>
              </a:solidFill>
            </a:endParaRPr>
          </a:p>
          <a:p>
            <a:pPr indent="0" lvl="0" marL="0" rtl="0" algn="ctr">
              <a:lnSpc>
                <a:spcPct val="100000"/>
              </a:lnSpc>
              <a:spcBef>
                <a:spcPts val="0"/>
              </a:spcBef>
              <a:spcAft>
                <a:spcPts val="0"/>
              </a:spcAft>
              <a:buSzPct val="210526"/>
              <a:buNone/>
            </a:pPr>
            <a:r>
              <a:rPr lang="de">
                <a:solidFill>
                  <a:srgbClr val="000000"/>
                </a:solidFill>
              </a:rPr>
              <a:t>Eidgenössisch anerkannte Psychotherapeutinnen</a:t>
            </a:r>
            <a:endParaRPr>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0"/>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de">
                <a:solidFill>
                  <a:srgbClr val="E69138"/>
                </a:solidFill>
              </a:rPr>
              <a:t>Exkurs in die Schematherapie</a:t>
            </a:r>
            <a:endParaRPr>
              <a:solidFill>
                <a:srgbClr val="E69138"/>
              </a:solidFill>
            </a:endParaRPr>
          </a:p>
        </p:txBody>
      </p:sp>
      <p:sp>
        <p:nvSpPr>
          <p:cNvPr id="106" name="Google Shape;106;p10"/>
          <p:cNvSpPr txBox="1"/>
          <p:nvPr>
            <p:ph idx="1" type="body"/>
          </p:nvPr>
        </p:nvSpPr>
        <p:spPr>
          <a:xfrm>
            <a:off x="387900" y="1228675"/>
            <a:ext cx="8520600" cy="3549900"/>
          </a:xfrm>
          <a:prstGeom prst="rect">
            <a:avLst/>
          </a:prstGeom>
          <a:noFill/>
          <a:ln>
            <a:noFill/>
          </a:ln>
        </p:spPr>
        <p:txBody>
          <a:bodyPr anchorCtr="0" anchor="t" bIns="91425" lIns="91425" spcFirstLastPara="1" rIns="91425" wrap="square" tIns="91425">
            <a:normAutofit fontScale="77500" lnSpcReduction="20000"/>
          </a:bodyPr>
          <a:lstStyle/>
          <a:p>
            <a:pPr indent="0" lvl="0" marL="0" rtl="0" algn="l">
              <a:lnSpc>
                <a:spcPct val="115000"/>
              </a:lnSpc>
              <a:spcBef>
                <a:spcPts val="0"/>
              </a:spcBef>
              <a:spcAft>
                <a:spcPts val="0"/>
              </a:spcAft>
              <a:buSzPct val="129032"/>
              <a:buNone/>
            </a:pPr>
            <a:r>
              <a:rPr lang="de"/>
              <a:t>Was ist ein Schema:</a:t>
            </a:r>
            <a:endParaRPr/>
          </a:p>
          <a:p>
            <a:pPr indent="0" lvl="0" marL="0" rtl="0" algn="l">
              <a:lnSpc>
                <a:spcPct val="115000"/>
              </a:lnSpc>
              <a:spcBef>
                <a:spcPts val="1200"/>
              </a:spcBef>
              <a:spcAft>
                <a:spcPts val="0"/>
              </a:spcAft>
              <a:buSzPts val="1800"/>
              <a:buNone/>
            </a:pPr>
            <a:r>
              <a:t/>
            </a:r>
            <a:endParaRPr sz="200"/>
          </a:p>
          <a:p>
            <a:pPr indent="-317182" lvl="0" marL="457200" rtl="0" algn="l">
              <a:lnSpc>
                <a:spcPct val="115000"/>
              </a:lnSpc>
              <a:spcBef>
                <a:spcPts val="1200"/>
              </a:spcBef>
              <a:spcAft>
                <a:spcPts val="0"/>
              </a:spcAft>
              <a:buSzPct val="100000"/>
              <a:buChar char="❏"/>
            </a:pPr>
            <a:r>
              <a:rPr lang="de"/>
              <a:t>Ein Schema ist ein meist in der Kindheit entwickeltes, festes Muster aus zusammengehörigen Erinnerungen, Gefühlen, Gedanken und Körperreaktionen.</a:t>
            </a:r>
            <a:endParaRPr/>
          </a:p>
          <a:p>
            <a:pPr indent="0" lvl="0" marL="457200" rtl="0" algn="l">
              <a:lnSpc>
                <a:spcPct val="115000"/>
              </a:lnSpc>
              <a:spcBef>
                <a:spcPts val="1200"/>
              </a:spcBef>
              <a:spcAft>
                <a:spcPts val="0"/>
              </a:spcAft>
              <a:buSzPts val="1800"/>
              <a:buNone/>
            </a:pPr>
            <a:r>
              <a:t/>
            </a:r>
            <a:endParaRPr sz="200"/>
          </a:p>
          <a:p>
            <a:pPr indent="-317182" lvl="0" marL="457200" rtl="0" algn="l">
              <a:lnSpc>
                <a:spcPct val="115000"/>
              </a:lnSpc>
              <a:spcBef>
                <a:spcPts val="1200"/>
              </a:spcBef>
              <a:spcAft>
                <a:spcPts val="0"/>
              </a:spcAft>
              <a:buSzPct val="100000"/>
              <a:buChar char="❏"/>
            </a:pPr>
            <a:r>
              <a:rPr lang="de"/>
              <a:t>Wenn Grundbedürfnisse (Bindung, Autonomie, realistische Grenzen, Individuation, Kreativität/Spiel, Fairness) erfüllt werden, entstehen gesunde Schemata. Werden sie wiederholt nicht erfüllt, entstehen in Wechselwirkung mit biologischen Faktoren (Temperament und Veranlagung) dysfunktionale Schemata.</a:t>
            </a:r>
            <a:endParaRPr/>
          </a:p>
          <a:p>
            <a:pPr indent="0" lvl="0" marL="457200" rtl="0" algn="l">
              <a:lnSpc>
                <a:spcPct val="115000"/>
              </a:lnSpc>
              <a:spcBef>
                <a:spcPts val="1200"/>
              </a:spcBef>
              <a:spcAft>
                <a:spcPts val="0"/>
              </a:spcAft>
              <a:buSzPts val="1800"/>
              <a:buNone/>
            </a:pPr>
            <a:r>
              <a:t/>
            </a:r>
            <a:endParaRPr sz="200"/>
          </a:p>
          <a:p>
            <a:pPr indent="-317182" lvl="0" marL="457200" rtl="0" algn="l">
              <a:lnSpc>
                <a:spcPct val="115000"/>
              </a:lnSpc>
              <a:spcBef>
                <a:spcPts val="1200"/>
              </a:spcBef>
              <a:spcAft>
                <a:spcPts val="0"/>
              </a:spcAft>
              <a:buSzPct val="100000"/>
              <a:buChar char="❏"/>
            </a:pPr>
            <a:r>
              <a:rPr lang="de"/>
              <a:t>Die Schemata machen den Menschen geneigt, im Sinne der früheren (Beziehungs-)Erfahrungen zu handeln.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11"/>
          <p:cNvPicPr preferRelativeResize="0"/>
          <p:nvPr/>
        </p:nvPicPr>
        <p:blipFill rotWithShape="1">
          <a:blip r:embed="rId3">
            <a:alphaModFix/>
          </a:blip>
          <a:srcRect b="0" l="0" r="0" t="6155"/>
          <a:stretch/>
        </p:blipFill>
        <p:spPr>
          <a:xfrm>
            <a:off x="1284687" y="706375"/>
            <a:ext cx="6683285" cy="4437125"/>
          </a:xfrm>
          <a:prstGeom prst="rect">
            <a:avLst/>
          </a:prstGeom>
          <a:noFill/>
          <a:ln>
            <a:noFill/>
          </a:ln>
        </p:spPr>
      </p:pic>
      <p:sp>
        <p:nvSpPr>
          <p:cNvPr id="112" name="Google Shape;112;p11"/>
          <p:cNvSpPr txBox="1"/>
          <p:nvPr>
            <p:ph type="title"/>
          </p:nvPr>
        </p:nvSpPr>
        <p:spPr>
          <a:xfrm>
            <a:off x="366036" y="154300"/>
            <a:ext cx="85206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de">
                <a:solidFill>
                  <a:srgbClr val="E69138"/>
                </a:solidFill>
              </a:rPr>
              <a:t>Ein Beispiel</a:t>
            </a:r>
            <a:endParaRPr>
              <a:solidFill>
                <a:srgbClr val="E69138"/>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2"/>
          <p:cNvPicPr preferRelativeResize="0"/>
          <p:nvPr/>
        </p:nvPicPr>
        <p:blipFill rotWithShape="1">
          <a:blip r:embed="rId3">
            <a:alphaModFix/>
          </a:blip>
          <a:srcRect b="0" l="0" r="0" t="0"/>
          <a:stretch/>
        </p:blipFill>
        <p:spPr>
          <a:xfrm>
            <a:off x="1772817" y="2379723"/>
            <a:ext cx="2420652" cy="2420652"/>
          </a:xfrm>
          <a:prstGeom prst="rect">
            <a:avLst/>
          </a:prstGeom>
          <a:noFill/>
          <a:ln>
            <a:noFill/>
          </a:ln>
        </p:spPr>
      </p:pic>
      <p:sp>
        <p:nvSpPr>
          <p:cNvPr id="118" name="Google Shape;118;p12"/>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de"/>
              <a:t>Entdecke deinen inneren Kritiker</a:t>
            </a:r>
            <a:endParaRPr/>
          </a:p>
        </p:txBody>
      </p:sp>
      <p:sp>
        <p:nvSpPr>
          <p:cNvPr id="119" name="Google Shape;119;p12"/>
          <p:cNvSpPr txBox="1"/>
          <p:nvPr>
            <p:ph idx="1" type="body"/>
          </p:nvPr>
        </p:nvSpPr>
        <p:spPr>
          <a:xfrm>
            <a:off x="743569" y="1019206"/>
            <a:ext cx="4281000" cy="2955288"/>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de" sz="1600"/>
              <a:t>Eine Übung mit Handout.</a:t>
            </a:r>
            <a:endParaRPr sz="1600"/>
          </a:p>
          <a:p>
            <a:pPr indent="-342900" lvl="0" marL="457200" rtl="0" algn="l">
              <a:lnSpc>
                <a:spcPct val="115000"/>
              </a:lnSpc>
              <a:spcBef>
                <a:spcPts val="0"/>
              </a:spcBef>
              <a:spcAft>
                <a:spcPts val="0"/>
              </a:spcAft>
              <a:buSzPts val="1800"/>
              <a:buChar char="❏"/>
            </a:pPr>
            <a:r>
              <a:rPr lang="de" sz="1600"/>
              <a:t>10 Minuten Zeit, jeder für sich.</a:t>
            </a:r>
            <a:endParaRPr sz="1600"/>
          </a:p>
          <a:p>
            <a:pPr indent="-342900" lvl="0" marL="457200" rtl="0" algn="l">
              <a:lnSpc>
                <a:spcPct val="115000"/>
              </a:lnSpc>
              <a:spcBef>
                <a:spcPts val="0"/>
              </a:spcBef>
              <a:spcAft>
                <a:spcPts val="0"/>
              </a:spcAft>
              <a:buSzPts val="1800"/>
              <a:buChar char="❏"/>
            </a:pPr>
            <a:r>
              <a:rPr lang="de" sz="1600"/>
              <a:t>Kurzer Austausch und Fragen.</a:t>
            </a:r>
            <a:endParaRPr sz="1600"/>
          </a:p>
        </p:txBody>
      </p:sp>
      <p:pic>
        <p:nvPicPr>
          <p:cNvPr id="120" name="Google Shape;120;p12"/>
          <p:cNvPicPr preferRelativeResize="0"/>
          <p:nvPr/>
        </p:nvPicPr>
        <p:blipFill rotWithShape="1">
          <a:blip r:embed="rId4">
            <a:alphaModFix/>
          </a:blip>
          <a:srcRect b="0" l="0" r="0" t="0"/>
          <a:stretch/>
        </p:blipFill>
        <p:spPr>
          <a:xfrm>
            <a:off x="5548689" y="1225091"/>
            <a:ext cx="2489174" cy="3520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3"/>
          <p:cNvSpPr txBox="1"/>
          <p:nvPr>
            <p:ph type="title"/>
          </p:nvPr>
        </p:nvSpPr>
        <p:spPr>
          <a:xfrm>
            <a:off x="311700" y="215700"/>
            <a:ext cx="85206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de"/>
              <a:t>PAUSE</a:t>
            </a:r>
            <a:endParaRPr/>
          </a:p>
        </p:txBody>
      </p:sp>
      <p:pic>
        <p:nvPicPr>
          <p:cNvPr id="126" name="Google Shape;126;p13"/>
          <p:cNvPicPr preferRelativeResize="0"/>
          <p:nvPr/>
        </p:nvPicPr>
        <p:blipFill rotWithShape="1">
          <a:blip r:embed="rId3">
            <a:alphaModFix/>
          </a:blip>
          <a:srcRect b="0" l="0" r="0" t="0"/>
          <a:stretch/>
        </p:blipFill>
        <p:spPr>
          <a:xfrm>
            <a:off x="1739740" y="1093850"/>
            <a:ext cx="5664527" cy="37754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4"/>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de"/>
              <a:t>ABLAUF </a:t>
            </a:r>
            <a:endParaRPr/>
          </a:p>
        </p:txBody>
      </p:sp>
      <p:graphicFrame>
        <p:nvGraphicFramePr>
          <p:cNvPr id="132" name="Google Shape;132;p14"/>
          <p:cNvGraphicFramePr/>
          <p:nvPr/>
        </p:nvGraphicFramePr>
        <p:xfrm>
          <a:off x="952500" y="1361675"/>
          <a:ext cx="3000000" cy="3000000"/>
        </p:xfrm>
        <a:graphic>
          <a:graphicData uri="http://schemas.openxmlformats.org/drawingml/2006/table">
            <a:tbl>
              <a:tblPr>
                <a:noFill/>
                <a:tableStyleId>{85A5E932-1177-49FF-97C8-020207CD1205}</a:tableStyleId>
              </a:tblPr>
              <a:tblGrid>
                <a:gridCol w="1125675"/>
                <a:gridCol w="6113325"/>
              </a:tblGrid>
              <a:tr h="381000">
                <a:tc>
                  <a:txBody>
                    <a:bodyPr/>
                    <a:lstStyle/>
                    <a:p>
                      <a:pPr indent="0" lvl="0" marL="0" marR="0" rtl="0" algn="l">
                        <a:lnSpc>
                          <a:spcPct val="100000"/>
                        </a:lnSpc>
                        <a:spcBef>
                          <a:spcPts val="0"/>
                        </a:spcBef>
                        <a:spcAft>
                          <a:spcPts val="0"/>
                        </a:spcAft>
                        <a:buClr>
                          <a:srgbClr val="000000"/>
                        </a:buClr>
                        <a:buSzPts val="1900"/>
                        <a:buFont typeface="Arial"/>
                        <a:buNone/>
                      </a:pPr>
                      <a:r>
                        <a:t/>
                      </a:r>
                      <a:endParaRPr b="1" sz="1900" u="none" cap="none" strike="noStrike">
                        <a:latin typeface="Amatic SC"/>
                        <a:ea typeface="Amatic SC"/>
                        <a:cs typeface="Amatic SC"/>
                        <a:sym typeface="Amatic SC"/>
                      </a:endParaRPr>
                    </a:p>
                    <a:p>
                      <a:pPr indent="0" lvl="0" marL="0" marR="0" rtl="0" algn="l">
                        <a:lnSpc>
                          <a:spcPct val="100000"/>
                        </a:lnSpc>
                        <a:spcBef>
                          <a:spcPts val="0"/>
                        </a:spcBef>
                        <a:spcAft>
                          <a:spcPts val="0"/>
                        </a:spcAft>
                        <a:buClr>
                          <a:srgbClr val="000000"/>
                        </a:buClr>
                        <a:buSzPts val="1800"/>
                        <a:buFont typeface="Arial"/>
                        <a:buNone/>
                      </a:pPr>
                      <a:r>
                        <a:rPr b="1" lang="de" sz="1800" u="none" cap="none" strike="noStrike">
                          <a:solidFill>
                            <a:srgbClr val="333333"/>
                          </a:solidFill>
                          <a:latin typeface="Amatic SC"/>
                          <a:ea typeface="Amatic SC"/>
                          <a:cs typeface="Amatic SC"/>
                          <a:sym typeface="Amatic SC"/>
                        </a:rPr>
                        <a:t>Teil 1</a:t>
                      </a:r>
                      <a:endParaRPr b="1" sz="1800" u="none" cap="none" strike="noStrike">
                        <a:solidFill>
                          <a:srgbClr val="333333"/>
                        </a:solidFill>
                        <a:latin typeface="Amatic SC"/>
                        <a:ea typeface="Amatic SC"/>
                        <a:cs typeface="Amatic SC"/>
                        <a:sym typeface="Amatic SC"/>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38100">
                      <a:solidFill>
                        <a:srgbClr val="FF9900"/>
                      </a:solidFill>
                      <a:prstDash val="solid"/>
                      <a:round/>
                      <a:headEnd len="sm" w="sm" type="none"/>
                      <a:tailEnd len="sm" w="sm" type="none"/>
                    </a:lnB>
                  </a:tcPr>
                </a:tc>
                <a:tc>
                  <a:txBody>
                    <a:bodyPr/>
                    <a:lstStyle/>
                    <a:p>
                      <a:pPr indent="0" lvl="0" marL="457200" marR="0" rtl="0" algn="l">
                        <a:lnSpc>
                          <a:spcPct val="115000"/>
                        </a:lnSpc>
                        <a:spcBef>
                          <a:spcPts val="0"/>
                        </a:spcBef>
                        <a:spcAft>
                          <a:spcPts val="0"/>
                        </a:spcAft>
                        <a:buClr>
                          <a:srgbClr val="000000"/>
                        </a:buClr>
                        <a:buSzPts val="1100"/>
                        <a:buFont typeface="Arial"/>
                        <a:buNone/>
                      </a:pPr>
                      <a:r>
                        <a:t/>
                      </a:r>
                      <a:endParaRPr sz="1100" u="none" cap="none" strike="noStrike">
                        <a:solidFill>
                          <a:schemeClr val="dk2"/>
                        </a:solidFill>
                        <a:latin typeface="Source Code Pro"/>
                        <a:ea typeface="Source Code Pro"/>
                        <a:cs typeface="Source Code Pro"/>
                        <a:sym typeface="Source Code Pro"/>
                      </a:endParaRPr>
                    </a:p>
                    <a:p>
                      <a:pPr indent="-298450" lvl="0" marL="457200" marR="0" rtl="0" algn="l">
                        <a:lnSpc>
                          <a:spcPct val="115000"/>
                        </a:lnSpc>
                        <a:spcBef>
                          <a:spcPts val="1200"/>
                        </a:spcBef>
                        <a:spcAft>
                          <a:spcPts val="0"/>
                        </a:spcAft>
                        <a:buClr>
                          <a:schemeClr val="dk2"/>
                        </a:buClr>
                        <a:buSzPts val="1100"/>
                        <a:buFont typeface="Source Code Pro"/>
                        <a:buChar char="❏"/>
                      </a:pPr>
                      <a:r>
                        <a:rPr lang="de" sz="1100" u="none" cap="none" strike="noStrike">
                          <a:solidFill>
                            <a:schemeClr val="dk2"/>
                          </a:solidFill>
                          <a:latin typeface="Source Code Pro"/>
                          <a:ea typeface="Source Code Pro"/>
                          <a:cs typeface="Source Code Pro"/>
                          <a:sym typeface="Source Code Pro"/>
                        </a:rPr>
                        <a:t>Was sind Selbstzweifel?</a:t>
                      </a:r>
                      <a:endParaRPr sz="1100" u="none" cap="none" strike="noStrike">
                        <a:solidFill>
                          <a:schemeClr val="dk2"/>
                        </a:solidFill>
                        <a:latin typeface="Source Code Pro"/>
                        <a:ea typeface="Source Code Pro"/>
                        <a:cs typeface="Source Code Pro"/>
                        <a:sym typeface="Source Code Pro"/>
                      </a:endParaRPr>
                    </a:p>
                    <a:p>
                      <a:pPr indent="-298450" lvl="0" marL="457200" marR="0" rtl="0" algn="l">
                        <a:lnSpc>
                          <a:spcPct val="115000"/>
                        </a:lnSpc>
                        <a:spcBef>
                          <a:spcPts val="0"/>
                        </a:spcBef>
                        <a:spcAft>
                          <a:spcPts val="0"/>
                        </a:spcAft>
                        <a:buClr>
                          <a:schemeClr val="dk2"/>
                        </a:buClr>
                        <a:buSzPts val="1100"/>
                        <a:buFont typeface="Source Code Pro"/>
                        <a:buChar char="❏"/>
                      </a:pPr>
                      <a:r>
                        <a:rPr lang="de" sz="1100" u="none" cap="none" strike="noStrike">
                          <a:solidFill>
                            <a:schemeClr val="dk2"/>
                          </a:solidFill>
                          <a:latin typeface="Source Code Pro"/>
                          <a:ea typeface="Source Code Pro"/>
                          <a:cs typeface="Source Code Pro"/>
                          <a:sym typeface="Source Code Pro"/>
                        </a:rPr>
                        <a:t>Kurzer Exkurs in die Schematherapie</a:t>
                      </a:r>
                      <a:endParaRPr sz="1100" u="none" cap="none" strike="noStrike">
                        <a:solidFill>
                          <a:schemeClr val="dk2"/>
                        </a:solidFill>
                        <a:latin typeface="Source Code Pro"/>
                        <a:ea typeface="Source Code Pro"/>
                        <a:cs typeface="Source Code Pro"/>
                        <a:sym typeface="Source Code Pro"/>
                      </a:endParaRPr>
                    </a:p>
                    <a:p>
                      <a:pPr indent="-298450" lvl="0" marL="457200" marR="0" rtl="0" algn="l">
                        <a:lnSpc>
                          <a:spcPct val="115000"/>
                        </a:lnSpc>
                        <a:spcBef>
                          <a:spcPts val="0"/>
                        </a:spcBef>
                        <a:spcAft>
                          <a:spcPts val="0"/>
                        </a:spcAft>
                        <a:buClr>
                          <a:schemeClr val="dk2"/>
                        </a:buClr>
                        <a:buSzPts val="1100"/>
                        <a:buFont typeface="Source Code Pro"/>
                        <a:buChar char="❏"/>
                      </a:pPr>
                      <a:r>
                        <a:rPr lang="de" sz="1100" u="none" cap="none" strike="noStrike">
                          <a:solidFill>
                            <a:schemeClr val="dk2"/>
                          </a:solidFill>
                          <a:latin typeface="Source Code Pro"/>
                          <a:ea typeface="Source Code Pro"/>
                          <a:cs typeface="Source Code Pro"/>
                          <a:sym typeface="Source Code Pro"/>
                        </a:rPr>
                        <a:t>Entdecke deinen inneren Kritiker</a:t>
                      </a:r>
                      <a:endParaRPr sz="1100" u="none" cap="none" strike="noStrike">
                        <a:solidFill>
                          <a:schemeClr val="dk2"/>
                        </a:solidFill>
                        <a:latin typeface="Source Code Pro"/>
                        <a:ea typeface="Source Code Pro"/>
                        <a:cs typeface="Source Code Pro"/>
                        <a:sym typeface="Source Code Pro"/>
                      </a:endParaRPr>
                    </a:p>
                    <a:p>
                      <a:pPr indent="0" lvl="0" marL="457200" marR="0" rtl="0" algn="l">
                        <a:lnSpc>
                          <a:spcPct val="115000"/>
                        </a:lnSpc>
                        <a:spcBef>
                          <a:spcPts val="1200"/>
                        </a:spcBef>
                        <a:spcAft>
                          <a:spcPts val="0"/>
                        </a:spcAft>
                        <a:buClr>
                          <a:srgbClr val="000000"/>
                        </a:buClr>
                        <a:buSzPts val="1100"/>
                        <a:buFont typeface="Arial"/>
                        <a:buNone/>
                      </a:pPr>
                      <a:r>
                        <a:t/>
                      </a:r>
                      <a:endParaRPr sz="1100" u="none" cap="none" strike="noStrike">
                        <a:solidFill>
                          <a:schemeClr val="dk2"/>
                        </a:solidFill>
                        <a:latin typeface="Source Code Pro"/>
                        <a:ea typeface="Source Code Pro"/>
                        <a:cs typeface="Source Code Pro"/>
                        <a:sym typeface="Source Code Pr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38100">
                      <a:solidFill>
                        <a:srgbClr val="FF9900"/>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Amatic SC"/>
                        <a:ea typeface="Amatic SC"/>
                        <a:cs typeface="Amatic SC"/>
                        <a:sym typeface="Amatic SC"/>
                      </a:endParaRPr>
                    </a:p>
                    <a:p>
                      <a:pPr indent="0" lvl="0" marL="0" marR="0" rtl="0" algn="l">
                        <a:lnSpc>
                          <a:spcPct val="100000"/>
                        </a:lnSpc>
                        <a:spcBef>
                          <a:spcPts val="0"/>
                        </a:spcBef>
                        <a:spcAft>
                          <a:spcPts val="0"/>
                        </a:spcAft>
                        <a:buClr>
                          <a:srgbClr val="000000"/>
                        </a:buClr>
                        <a:buSzPts val="3200"/>
                        <a:buFont typeface="Arial"/>
                        <a:buNone/>
                      </a:pPr>
                      <a:r>
                        <a:rPr b="1" lang="de" sz="3200" u="none" cap="none" strike="noStrike">
                          <a:solidFill>
                            <a:srgbClr val="FF9900"/>
                          </a:solidFill>
                          <a:latin typeface="Amatic SC"/>
                          <a:ea typeface="Amatic SC"/>
                          <a:cs typeface="Amatic SC"/>
                          <a:sym typeface="Amatic SC"/>
                        </a:rPr>
                        <a:t>Teil 2</a:t>
                      </a:r>
                      <a:endParaRPr b="1" sz="3200" u="none" cap="none" strike="noStrike">
                        <a:solidFill>
                          <a:srgbClr val="FF9900"/>
                        </a:solidFill>
                        <a:latin typeface="Amatic SC"/>
                        <a:ea typeface="Amatic SC"/>
                        <a:cs typeface="Amatic SC"/>
                        <a:sym typeface="Amatic SC"/>
                      </a:endParaRPr>
                    </a:p>
                  </a:txBody>
                  <a:tcPr marT="91425" marB="91425" marR="91425" marL="91425">
                    <a:lnL cap="flat" cmpd="sng" w="38100">
                      <a:solidFill>
                        <a:srgbClr val="FF9900"/>
                      </a:solidFill>
                      <a:prstDash val="solid"/>
                      <a:round/>
                      <a:headEnd len="sm" w="sm" type="none"/>
                      <a:tailEnd len="sm" w="sm" type="none"/>
                    </a:lnL>
                    <a:lnR cap="flat" cmpd="sng" w="9525">
                      <a:solidFill>
                        <a:srgbClr val="FF9900"/>
                      </a:solidFill>
                      <a:prstDash val="solid"/>
                      <a:round/>
                      <a:headEnd len="sm" w="sm" type="none"/>
                      <a:tailEnd len="sm" w="sm" type="none"/>
                    </a:lnR>
                    <a:lnT cap="flat" cmpd="sng" w="38100">
                      <a:solidFill>
                        <a:srgbClr val="FF9900"/>
                      </a:solidFill>
                      <a:prstDash val="solid"/>
                      <a:round/>
                      <a:headEnd len="sm" w="sm" type="none"/>
                      <a:tailEnd len="sm" w="sm" type="none"/>
                    </a:lnT>
                    <a:lnB cap="flat" cmpd="sng" w="38100">
                      <a:solidFill>
                        <a:srgbClr val="FF9900"/>
                      </a:solidFill>
                      <a:prstDash val="solid"/>
                      <a:round/>
                      <a:headEnd len="sm" w="sm" type="none"/>
                      <a:tailEnd len="sm" w="sm" type="none"/>
                    </a:lnB>
                  </a:tcPr>
                </a:tc>
                <a:tc>
                  <a:txBody>
                    <a:bodyPr/>
                    <a:lstStyle/>
                    <a:p>
                      <a:pPr indent="-317500" lvl="0" marL="457200" marR="0" rtl="0" algn="l">
                        <a:lnSpc>
                          <a:spcPct val="115000"/>
                        </a:lnSpc>
                        <a:spcBef>
                          <a:spcPts val="0"/>
                        </a:spcBef>
                        <a:spcAft>
                          <a:spcPts val="0"/>
                        </a:spcAft>
                        <a:buClr>
                          <a:schemeClr val="dk2"/>
                        </a:buClr>
                        <a:buSzPts val="1400"/>
                        <a:buFont typeface="Source Code Pro"/>
                        <a:buChar char="❏"/>
                      </a:pPr>
                      <a:r>
                        <a:rPr lang="de" sz="1400" u="none" cap="none" strike="noStrike">
                          <a:solidFill>
                            <a:schemeClr val="dk2"/>
                          </a:solidFill>
                          <a:latin typeface="Source Code Pro"/>
                          <a:ea typeface="Source Code Pro"/>
                          <a:cs typeface="Source Code Pro"/>
                          <a:sym typeface="Source Code Pro"/>
                        </a:rPr>
                        <a:t>Tools im Umgang mit Selbstzweifel:</a:t>
                      </a:r>
                      <a:endParaRPr sz="1400" u="none" cap="none" strike="noStrike">
                        <a:solidFill>
                          <a:schemeClr val="dk2"/>
                        </a:solidFill>
                        <a:latin typeface="Source Code Pro"/>
                        <a:ea typeface="Source Code Pro"/>
                        <a:cs typeface="Source Code Pro"/>
                        <a:sym typeface="Source Code Pro"/>
                      </a:endParaRPr>
                    </a:p>
                    <a:p>
                      <a:pPr indent="-317500" lvl="0" marL="914400" marR="0" rtl="0" algn="l">
                        <a:lnSpc>
                          <a:spcPct val="115000"/>
                        </a:lnSpc>
                        <a:spcBef>
                          <a:spcPts val="0"/>
                        </a:spcBef>
                        <a:spcAft>
                          <a:spcPts val="0"/>
                        </a:spcAft>
                        <a:buClr>
                          <a:schemeClr val="dk2"/>
                        </a:buClr>
                        <a:buSzPts val="1400"/>
                        <a:buFont typeface="Source Code Pro"/>
                        <a:buAutoNum type="arabicPeriod"/>
                      </a:pPr>
                      <a:r>
                        <a:rPr lang="de" sz="1400" u="none" cap="none" strike="noStrike">
                          <a:solidFill>
                            <a:schemeClr val="dk2"/>
                          </a:solidFill>
                          <a:latin typeface="Source Code Pro"/>
                          <a:ea typeface="Source Code Pro"/>
                          <a:cs typeface="Source Code Pro"/>
                          <a:sym typeface="Source Code Pro"/>
                        </a:rPr>
                        <a:t>Achtsamkeit - Exkurs in Achtsamkeit</a:t>
                      </a:r>
                      <a:endParaRPr sz="1400" u="none" cap="none" strike="noStrike">
                        <a:solidFill>
                          <a:schemeClr val="dk2"/>
                        </a:solidFill>
                        <a:latin typeface="Source Code Pro"/>
                        <a:ea typeface="Source Code Pro"/>
                        <a:cs typeface="Source Code Pro"/>
                        <a:sym typeface="Source Code Pro"/>
                      </a:endParaRPr>
                    </a:p>
                    <a:p>
                      <a:pPr indent="-317500" lvl="0" marL="914400" marR="0" rtl="0" algn="l">
                        <a:lnSpc>
                          <a:spcPct val="115000"/>
                        </a:lnSpc>
                        <a:spcBef>
                          <a:spcPts val="0"/>
                        </a:spcBef>
                        <a:spcAft>
                          <a:spcPts val="0"/>
                        </a:spcAft>
                        <a:buClr>
                          <a:schemeClr val="dk2"/>
                        </a:buClr>
                        <a:buSzPts val="1400"/>
                        <a:buFont typeface="Source Code Pro"/>
                        <a:buAutoNum type="arabicPeriod"/>
                      </a:pPr>
                      <a:r>
                        <a:rPr lang="de" sz="1400" u="none" cap="none" strike="noStrike">
                          <a:solidFill>
                            <a:schemeClr val="dk2"/>
                          </a:solidFill>
                          <a:latin typeface="Source Code Pro"/>
                          <a:ea typeface="Source Code Pro"/>
                          <a:cs typeface="Source Code Pro"/>
                          <a:sym typeface="Source Code Pro"/>
                        </a:rPr>
                        <a:t>Gedanken-Stopp</a:t>
                      </a:r>
                      <a:endParaRPr sz="1400" u="none" cap="none" strike="noStrike">
                        <a:solidFill>
                          <a:schemeClr val="dk2"/>
                        </a:solidFill>
                        <a:latin typeface="Source Code Pro"/>
                        <a:ea typeface="Source Code Pro"/>
                        <a:cs typeface="Source Code Pro"/>
                        <a:sym typeface="Source Code Pro"/>
                      </a:endParaRPr>
                    </a:p>
                    <a:p>
                      <a:pPr indent="-317500" lvl="0" marL="914400" marR="0" rtl="0" algn="l">
                        <a:lnSpc>
                          <a:spcPct val="115000"/>
                        </a:lnSpc>
                        <a:spcBef>
                          <a:spcPts val="0"/>
                        </a:spcBef>
                        <a:spcAft>
                          <a:spcPts val="0"/>
                        </a:spcAft>
                        <a:buClr>
                          <a:schemeClr val="dk2"/>
                        </a:buClr>
                        <a:buSzPts val="1400"/>
                        <a:buFont typeface="Source Code Pro"/>
                        <a:buAutoNum type="arabicPeriod"/>
                      </a:pPr>
                      <a:r>
                        <a:rPr lang="de" sz="1400" u="none" cap="none" strike="noStrike">
                          <a:solidFill>
                            <a:schemeClr val="dk2"/>
                          </a:solidFill>
                          <a:latin typeface="Source Code Pro"/>
                          <a:ea typeface="Source Code Pro"/>
                          <a:cs typeface="Source Code Pro"/>
                          <a:sym typeface="Source Code Pro"/>
                        </a:rPr>
                        <a:t>Reframing</a:t>
                      </a:r>
                      <a:endParaRPr sz="1400" u="none" cap="none" strike="noStrike">
                        <a:solidFill>
                          <a:schemeClr val="dk2"/>
                        </a:solidFill>
                        <a:latin typeface="Source Code Pro"/>
                        <a:ea typeface="Source Code Pro"/>
                        <a:cs typeface="Source Code Pro"/>
                        <a:sym typeface="Source Code Pro"/>
                      </a:endParaRPr>
                    </a:p>
                    <a:p>
                      <a:pPr indent="-317500" lvl="0" marL="914400" marR="0" rtl="0" algn="l">
                        <a:lnSpc>
                          <a:spcPct val="115000"/>
                        </a:lnSpc>
                        <a:spcBef>
                          <a:spcPts val="0"/>
                        </a:spcBef>
                        <a:spcAft>
                          <a:spcPts val="0"/>
                        </a:spcAft>
                        <a:buClr>
                          <a:schemeClr val="dk2"/>
                        </a:buClr>
                        <a:buSzPts val="1400"/>
                        <a:buFont typeface="Source Code Pro"/>
                        <a:buAutoNum type="arabicPeriod"/>
                      </a:pPr>
                      <a:r>
                        <a:rPr lang="de" sz="1400" u="none" cap="none" strike="noStrike">
                          <a:solidFill>
                            <a:schemeClr val="dk2"/>
                          </a:solidFill>
                          <a:latin typeface="Source Code Pro"/>
                          <a:ea typeface="Source Code Pro"/>
                          <a:cs typeface="Source Code Pro"/>
                          <a:sym typeface="Source Code Pro"/>
                        </a:rPr>
                        <a:t>Einführen vom liebevollen Begleiter</a:t>
                      </a:r>
                      <a:endParaRPr sz="1400" u="none" cap="none" strike="noStrike">
                        <a:solidFill>
                          <a:schemeClr val="dk2"/>
                        </a:solidFill>
                        <a:latin typeface="Source Code Pro"/>
                        <a:ea typeface="Source Code Pro"/>
                        <a:cs typeface="Source Code Pro"/>
                        <a:sym typeface="Source Code Pro"/>
                      </a:endParaRPr>
                    </a:p>
                  </a:txBody>
                  <a:tcPr marT="91425" marB="91425" marR="91425" marL="91425">
                    <a:lnL cap="flat" cmpd="sng" w="9525">
                      <a:solidFill>
                        <a:srgbClr val="FF9900"/>
                      </a:solidFill>
                      <a:prstDash val="solid"/>
                      <a:round/>
                      <a:headEnd len="sm" w="sm" type="none"/>
                      <a:tailEnd len="sm" w="sm" type="none"/>
                    </a:lnL>
                    <a:lnR cap="flat" cmpd="sng" w="38100">
                      <a:solidFill>
                        <a:srgbClr val="FF9900"/>
                      </a:solidFill>
                      <a:prstDash val="solid"/>
                      <a:round/>
                      <a:headEnd len="sm" w="sm" type="none"/>
                      <a:tailEnd len="sm" w="sm" type="none"/>
                    </a:lnR>
                    <a:lnT cap="flat" cmpd="sng" w="38100">
                      <a:solidFill>
                        <a:srgbClr val="FF9900"/>
                      </a:solidFill>
                      <a:prstDash val="solid"/>
                      <a:round/>
                      <a:headEnd len="sm" w="sm" type="none"/>
                      <a:tailEnd len="sm" w="sm" type="none"/>
                    </a:lnT>
                    <a:lnB cap="flat" cmpd="sng" w="38100">
                      <a:solidFill>
                        <a:srgbClr val="FF9900"/>
                      </a:solidFill>
                      <a:prstDash val="solid"/>
                      <a:round/>
                      <a:headEnd len="sm" w="sm" type="none"/>
                      <a:tailEnd len="sm" w="sm" type="none"/>
                    </a:lnB>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5"/>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de"/>
              <a:t>Was kann Alex gegen die Selbstzweifel tun?</a:t>
            </a:r>
            <a:endParaRPr/>
          </a:p>
        </p:txBody>
      </p:sp>
      <p:sp>
        <p:nvSpPr>
          <p:cNvPr id="138" name="Google Shape;138;p15"/>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9" name="Google Shape;139;p15"/>
          <p:cNvPicPr preferRelativeResize="0"/>
          <p:nvPr/>
        </p:nvPicPr>
        <p:blipFill rotWithShape="1">
          <a:blip r:embed="rId3">
            <a:alphaModFix/>
          </a:blip>
          <a:srcRect b="0" l="0" r="0" t="0"/>
          <a:stretch/>
        </p:blipFill>
        <p:spPr>
          <a:xfrm>
            <a:off x="2065896" y="1305825"/>
            <a:ext cx="5012227" cy="33402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D6D6D6"/>
        </a:solidFill>
      </p:bgPr>
    </p:bg>
    <p:spTree>
      <p:nvGrpSpPr>
        <p:cNvPr id="143" name="Shape 143"/>
        <p:cNvGrpSpPr/>
        <p:nvPr/>
      </p:nvGrpSpPr>
      <p:grpSpPr>
        <a:xfrm>
          <a:off x="0" y="0"/>
          <a:ext cx="0" cy="0"/>
          <a:chOff x="0" y="0"/>
          <a:chExt cx="0" cy="0"/>
        </a:xfrm>
      </p:grpSpPr>
      <p:sp>
        <p:nvSpPr>
          <p:cNvPr id="144" name="Google Shape;144;p16"/>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de"/>
              <a:t>Minimeter umfrage: </a:t>
            </a:r>
            <a:endParaRPr/>
          </a:p>
        </p:txBody>
      </p:sp>
      <p:sp>
        <p:nvSpPr>
          <p:cNvPr id="145" name="Google Shape;145;p16"/>
          <p:cNvSpPr txBox="1"/>
          <p:nvPr>
            <p:ph idx="1" type="body"/>
          </p:nvPr>
        </p:nvSpPr>
        <p:spPr>
          <a:xfrm>
            <a:off x="848675" y="1228675"/>
            <a:ext cx="7419300" cy="3340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1400"/>
              <a:buNone/>
            </a:pPr>
            <a:r>
              <a:rPr lang="de" sz="2200"/>
              <a:t>Was kann Alex gegen die Selbstzweifel tun? </a:t>
            </a:r>
            <a:endParaRPr/>
          </a:p>
          <a:p>
            <a:pPr indent="0" lvl="0" marL="0" rtl="0" algn="l">
              <a:lnSpc>
                <a:spcPct val="100000"/>
              </a:lnSpc>
              <a:spcBef>
                <a:spcPts val="0"/>
              </a:spcBef>
              <a:spcAft>
                <a:spcPts val="0"/>
              </a:spcAft>
              <a:buSzPts val="1400"/>
              <a:buNone/>
            </a:pPr>
            <a:r>
              <a:rPr lang="de" sz="2200"/>
              <a:t>Was würdet ihr vorschlagen?</a:t>
            </a:r>
            <a:endParaRPr/>
          </a:p>
          <a:p>
            <a:pPr indent="0" lvl="0" marL="0" rtl="0" algn="l">
              <a:lnSpc>
                <a:spcPct val="100000"/>
              </a:lnSpc>
              <a:spcBef>
                <a:spcPts val="0"/>
              </a:spcBef>
              <a:spcAft>
                <a:spcPts val="0"/>
              </a:spcAft>
              <a:buSzPts val="1400"/>
              <a:buNone/>
            </a:pPr>
            <a:r>
              <a:t/>
            </a:r>
            <a:endParaRPr sz="2200"/>
          </a:p>
          <a:p>
            <a:pPr indent="0" lvl="0" marL="0" rtl="0" algn="l">
              <a:lnSpc>
                <a:spcPct val="100000"/>
              </a:lnSpc>
              <a:spcBef>
                <a:spcPts val="0"/>
              </a:spcBef>
              <a:spcAft>
                <a:spcPts val="0"/>
              </a:spcAft>
              <a:buSzPts val="1400"/>
              <a:buNone/>
            </a:pPr>
            <a:r>
              <a:rPr lang="de" sz="2200"/>
              <a:t>Textfeld zum Eingeben.</a:t>
            </a:r>
            <a:endParaRPr sz="2200"/>
          </a:p>
          <a:p>
            <a:pPr indent="0" lvl="0" marL="0" rtl="0" algn="l">
              <a:lnSpc>
                <a:spcPct val="115000"/>
              </a:lnSpc>
              <a:spcBef>
                <a:spcPts val="0"/>
              </a:spcBef>
              <a:spcAft>
                <a:spcPts val="1200"/>
              </a:spcAft>
              <a:buSzPts val="1400"/>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17" title="Mentimeter - Interactive Presentations"/>
          <p:cNvPicPr preferRelativeResize="0"/>
          <p:nvPr/>
        </p:nvPicPr>
        <p:blipFill rotWithShape="1">
          <a:blip r:embed="rId3">
            <a:alphaModFix/>
          </a:blip>
          <a:srcRect b="0" l="0" r="0" t="0"/>
          <a:stretch/>
        </p:blipFill>
        <p:spPr>
          <a:xfrm>
            <a:off x="0" y="-1"/>
            <a:ext cx="9144000" cy="5143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8"/>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de"/>
              <a:t>TOOLS im UMGANG mit den Selbstzweifel</a:t>
            </a:r>
            <a:endParaRPr/>
          </a:p>
        </p:txBody>
      </p:sp>
      <p:sp>
        <p:nvSpPr>
          <p:cNvPr id="156" name="Google Shape;156;p18"/>
          <p:cNvSpPr txBox="1"/>
          <p:nvPr>
            <p:ph idx="1" type="body"/>
          </p:nvPr>
        </p:nvSpPr>
        <p:spPr>
          <a:xfrm>
            <a:off x="748900" y="1410988"/>
            <a:ext cx="4857600" cy="3340200"/>
          </a:xfrm>
          <a:prstGeom prst="rect">
            <a:avLst/>
          </a:prstGeom>
          <a:noFill/>
          <a:ln>
            <a:noFill/>
          </a:ln>
        </p:spPr>
        <p:txBody>
          <a:bodyPr anchorCtr="0" anchor="t" bIns="91425" lIns="91425" spcFirstLastPara="1" rIns="91425" wrap="square" tIns="91425">
            <a:normAutofit/>
          </a:bodyPr>
          <a:lstStyle/>
          <a:p>
            <a:pPr indent="-317500" lvl="0" marL="457200" rtl="0" algn="l">
              <a:lnSpc>
                <a:spcPct val="115000"/>
              </a:lnSpc>
              <a:spcBef>
                <a:spcPts val="0"/>
              </a:spcBef>
              <a:spcAft>
                <a:spcPts val="0"/>
              </a:spcAft>
              <a:buSzPts val="1400"/>
              <a:buAutoNum type="arabicPeriod"/>
            </a:pPr>
            <a:r>
              <a:rPr lang="de" sz="1400"/>
              <a:t>Mit Achtsamkeit - die kritischen Stimmen bewusst wahrnehmen</a:t>
            </a:r>
            <a:endParaRPr sz="1400"/>
          </a:p>
          <a:p>
            <a:pPr indent="0" lvl="0" marL="914400" rtl="0" algn="l">
              <a:lnSpc>
                <a:spcPct val="115000"/>
              </a:lnSpc>
              <a:spcBef>
                <a:spcPts val="1200"/>
              </a:spcBef>
              <a:spcAft>
                <a:spcPts val="0"/>
              </a:spcAft>
              <a:buSzPts val="1800"/>
              <a:buNone/>
            </a:pPr>
            <a:r>
              <a:t/>
            </a:r>
            <a:endParaRPr sz="1400"/>
          </a:p>
          <a:p>
            <a:pPr indent="-317500" lvl="0" marL="457200" rtl="0" algn="l">
              <a:lnSpc>
                <a:spcPct val="115000"/>
              </a:lnSpc>
              <a:spcBef>
                <a:spcPts val="1200"/>
              </a:spcBef>
              <a:spcAft>
                <a:spcPts val="0"/>
              </a:spcAft>
              <a:buSzPts val="1400"/>
              <a:buAutoNum type="arabicPeriod"/>
            </a:pPr>
            <a:r>
              <a:rPr lang="de" sz="1400"/>
              <a:t>Gedanken-Stopp</a:t>
            </a:r>
            <a:endParaRPr sz="1400"/>
          </a:p>
          <a:p>
            <a:pPr indent="0" lvl="0" marL="914400" rtl="0" algn="l">
              <a:lnSpc>
                <a:spcPct val="115000"/>
              </a:lnSpc>
              <a:spcBef>
                <a:spcPts val="1200"/>
              </a:spcBef>
              <a:spcAft>
                <a:spcPts val="0"/>
              </a:spcAft>
              <a:buSzPts val="1800"/>
              <a:buNone/>
            </a:pPr>
            <a:r>
              <a:t/>
            </a:r>
            <a:endParaRPr sz="1400"/>
          </a:p>
          <a:p>
            <a:pPr indent="-317500" lvl="0" marL="457200" rtl="0" algn="l">
              <a:lnSpc>
                <a:spcPct val="115000"/>
              </a:lnSpc>
              <a:spcBef>
                <a:spcPts val="1200"/>
              </a:spcBef>
              <a:spcAft>
                <a:spcPts val="0"/>
              </a:spcAft>
              <a:buSzPts val="1400"/>
              <a:buAutoNum type="arabicPeriod"/>
            </a:pPr>
            <a:r>
              <a:rPr lang="de" sz="1400"/>
              <a:t>Reframing</a:t>
            </a:r>
            <a:endParaRPr sz="1400"/>
          </a:p>
          <a:p>
            <a:pPr indent="0" lvl="0" marL="0" rtl="0" algn="l">
              <a:lnSpc>
                <a:spcPct val="115000"/>
              </a:lnSpc>
              <a:spcBef>
                <a:spcPts val="1200"/>
              </a:spcBef>
              <a:spcAft>
                <a:spcPts val="0"/>
              </a:spcAft>
              <a:buSzPts val="1800"/>
              <a:buNone/>
            </a:pPr>
            <a:r>
              <a:t/>
            </a:r>
            <a:endParaRPr sz="1400"/>
          </a:p>
          <a:p>
            <a:pPr indent="-317500" lvl="0" marL="457200" rtl="0" algn="l">
              <a:lnSpc>
                <a:spcPct val="115000"/>
              </a:lnSpc>
              <a:spcBef>
                <a:spcPts val="1200"/>
              </a:spcBef>
              <a:spcAft>
                <a:spcPts val="0"/>
              </a:spcAft>
              <a:buSzPts val="1400"/>
              <a:buAutoNum type="arabicPeriod"/>
            </a:pPr>
            <a:r>
              <a:rPr lang="de" sz="1400"/>
              <a:t>Einführen vom liebevollen Begleiter</a:t>
            </a:r>
            <a:endParaRPr/>
          </a:p>
        </p:txBody>
      </p:sp>
      <p:pic>
        <p:nvPicPr>
          <p:cNvPr id="157" name="Google Shape;157;p18"/>
          <p:cNvPicPr preferRelativeResize="0"/>
          <p:nvPr/>
        </p:nvPicPr>
        <p:blipFill rotWithShape="1">
          <a:blip r:embed="rId3">
            <a:alphaModFix/>
          </a:blip>
          <a:srcRect b="0" l="0" r="0" t="0"/>
          <a:stretch/>
        </p:blipFill>
        <p:spPr>
          <a:xfrm>
            <a:off x="5606500" y="1411000"/>
            <a:ext cx="3176100" cy="302862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9"/>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430530" lvl="0" marL="457200" rtl="0" algn="ctr">
              <a:lnSpc>
                <a:spcPct val="100000"/>
              </a:lnSpc>
              <a:spcBef>
                <a:spcPts val="0"/>
              </a:spcBef>
              <a:spcAft>
                <a:spcPts val="0"/>
              </a:spcAft>
              <a:buSzPts val="3180"/>
              <a:buAutoNum type="arabicPeriod"/>
            </a:pPr>
            <a:r>
              <a:rPr lang="de" sz="3180"/>
              <a:t>Exkurs: Was ist eigentlich Achtsamkeit?</a:t>
            </a:r>
            <a:endParaRPr sz="3180"/>
          </a:p>
        </p:txBody>
      </p:sp>
      <p:sp>
        <p:nvSpPr>
          <p:cNvPr id="163" name="Google Shape;163;p19"/>
          <p:cNvSpPr txBox="1"/>
          <p:nvPr>
            <p:ph idx="1" type="body"/>
          </p:nvPr>
        </p:nvSpPr>
        <p:spPr>
          <a:xfrm>
            <a:off x="571500" y="1093850"/>
            <a:ext cx="6120300" cy="13971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275"/>
              <a:buNone/>
            </a:pPr>
            <a:r>
              <a:rPr lang="de" sz="1350">
                <a:solidFill>
                  <a:schemeClr val="accent1"/>
                </a:solidFill>
              </a:rPr>
              <a:t>(Aus dem Englischen: Mindfulness)</a:t>
            </a:r>
            <a:endParaRPr sz="1350">
              <a:solidFill>
                <a:schemeClr val="accent1"/>
              </a:solidFill>
            </a:endParaRPr>
          </a:p>
          <a:p>
            <a:pPr indent="-314351" lvl="0" marL="457200" rtl="0" algn="l">
              <a:lnSpc>
                <a:spcPct val="105000"/>
              </a:lnSpc>
              <a:spcBef>
                <a:spcPts val="1200"/>
              </a:spcBef>
              <a:spcAft>
                <a:spcPts val="0"/>
              </a:spcAft>
              <a:buSzPts val="1350"/>
              <a:buChar char="❏"/>
            </a:pPr>
            <a:r>
              <a:rPr lang="de" sz="1350"/>
              <a:t>Absichtsvoll</a:t>
            </a:r>
            <a:endParaRPr sz="1350"/>
          </a:p>
          <a:p>
            <a:pPr indent="-314351" lvl="0" marL="457200" rtl="0" algn="l">
              <a:lnSpc>
                <a:spcPct val="105000"/>
              </a:lnSpc>
              <a:spcBef>
                <a:spcPts val="0"/>
              </a:spcBef>
              <a:spcAft>
                <a:spcPts val="0"/>
              </a:spcAft>
              <a:buSzPts val="1350"/>
              <a:buChar char="❏"/>
            </a:pPr>
            <a:r>
              <a:rPr lang="de" sz="1350"/>
              <a:t>Nicht wertend</a:t>
            </a:r>
            <a:endParaRPr sz="1350"/>
          </a:p>
          <a:p>
            <a:pPr indent="-314351" lvl="0" marL="457200" rtl="0" algn="l">
              <a:lnSpc>
                <a:spcPct val="105000"/>
              </a:lnSpc>
              <a:spcBef>
                <a:spcPts val="0"/>
              </a:spcBef>
              <a:spcAft>
                <a:spcPts val="0"/>
              </a:spcAft>
              <a:buSzPts val="1350"/>
              <a:buChar char="❏"/>
            </a:pPr>
            <a:r>
              <a:rPr lang="de" sz="1350"/>
              <a:t>Auf den gegenwärtigen Moment gerichtet</a:t>
            </a:r>
            <a:endParaRPr sz="1350"/>
          </a:p>
          <a:p>
            <a:pPr indent="0" lvl="0" marL="0" rtl="0" algn="l">
              <a:lnSpc>
                <a:spcPct val="105000"/>
              </a:lnSpc>
              <a:spcBef>
                <a:spcPts val="0"/>
              </a:spcBef>
              <a:spcAft>
                <a:spcPts val="0"/>
              </a:spcAft>
              <a:buSzPts val="275"/>
              <a:buNone/>
            </a:pPr>
            <a:r>
              <a:t/>
            </a:r>
            <a:endParaRPr sz="1350">
              <a:solidFill>
                <a:srgbClr val="DD0025"/>
              </a:solidFill>
            </a:endParaRPr>
          </a:p>
          <a:p>
            <a:pPr indent="0" lvl="0" marL="0" rtl="0" algn="l">
              <a:lnSpc>
                <a:spcPct val="105000"/>
              </a:lnSpc>
              <a:spcBef>
                <a:spcPts val="0"/>
              </a:spcBef>
              <a:spcAft>
                <a:spcPts val="0"/>
              </a:spcAft>
              <a:buSzPts val="275"/>
              <a:buNone/>
            </a:pPr>
            <a:r>
              <a:t/>
            </a:r>
            <a:endParaRPr sz="1350"/>
          </a:p>
        </p:txBody>
      </p:sp>
      <p:sp>
        <p:nvSpPr>
          <p:cNvPr id="164" name="Google Shape;164;p19"/>
          <p:cNvSpPr txBox="1"/>
          <p:nvPr/>
        </p:nvSpPr>
        <p:spPr>
          <a:xfrm>
            <a:off x="571500" y="2490950"/>
            <a:ext cx="7876200" cy="1483500"/>
          </a:xfrm>
          <a:prstGeom prst="rect">
            <a:avLst/>
          </a:prstGeom>
          <a:noFill/>
          <a:ln>
            <a:noFill/>
          </a:ln>
        </p:spPr>
        <p:txBody>
          <a:bodyPr anchorCtr="0" anchor="t" bIns="91425" lIns="91425" spcFirstLastPara="1" rIns="91425" wrap="square" tIns="91425">
            <a:spAutoFit/>
          </a:bodyPr>
          <a:lstStyle/>
          <a:p>
            <a:pPr indent="0" lvl="0" marL="0" rtl="0" algn="l">
              <a:lnSpc>
                <a:spcPct val="105000"/>
              </a:lnSpc>
              <a:spcBef>
                <a:spcPts val="0"/>
              </a:spcBef>
              <a:spcAft>
                <a:spcPts val="0"/>
              </a:spcAft>
              <a:buNone/>
            </a:pPr>
            <a:r>
              <a:rPr lang="de" sz="1350">
                <a:solidFill>
                  <a:schemeClr val="accent1"/>
                </a:solidFill>
                <a:latin typeface="Source Code Pro"/>
                <a:ea typeface="Source Code Pro"/>
                <a:cs typeface="Source Code Pro"/>
                <a:sym typeface="Source Code Pro"/>
              </a:rPr>
              <a:t>Achtsamkeit kann uns dabei unterstützen:</a:t>
            </a:r>
            <a:endParaRPr sz="1350">
              <a:solidFill>
                <a:schemeClr val="accent1"/>
              </a:solidFill>
              <a:latin typeface="Source Code Pro"/>
              <a:ea typeface="Source Code Pro"/>
              <a:cs typeface="Source Code Pro"/>
              <a:sym typeface="Source Code Pro"/>
            </a:endParaRPr>
          </a:p>
          <a:p>
            <a:pPr indent="-314351" lvl="0" marL="457200" rtl="0" algn="l">
              <a:lnSpc>
                <a:spcPct val="105000"/>
              </a:lnSpc>
              <a:spcBef>
                <a:spcPts val="0"/>
              </a:spcBef>
              <a:spcAft>
                <a:spcPts val="0"/>
              </a:spcAft>
              <a:buClr>
                <a:schemeClr val="dk2"/>
              </a:buClr>
              <a:buSzPts val="1350"/>
              <a:buFont typeface="Source Code Pro"/>
              <a:buChar char="❏"/>
            </a:pPr>
            <a:r>
              <a:rPr lang="de" sz="1350">
                <a:solidFill>
                  <a:schemeClr val="dk2"/>
                </a:solidFill>
                <a:latin typeface="Source Code Pro"/>
                <a:ea typeface="Source Code Pro"/>
                <a:cs typeface="Source Code Pro"/>
                <a:sym typeface="Source Code Pro"/>
              </a:rPr>
              <a:t>Das gegenwärtige Erleben zu verstärken</a:t>
            </a:r>
            <a:endParaRPr sz="1350">
              <a:solidFill>
                <a:schemeClr val="dk2"/>
              </a:solidFill>
              <a:latin typeface="Source Code Pro"/>
              <a:ea typeface="Source Code Pro"/>
              <a:cs typeface="Source Code Pro"/>
              <a:sym typeface="Source Code Pro"/>
            </a:endParaRPr>
          </a:p>
          <a:p>
            <a:pPr indent="-314351" lvl="0" marL="457200" rtl="0" algn="l">
              <a:lnSpc>
                <a:spcPct val="105000"/>
              </a:lnSpc>
              <a:spcBef>
                <a:spcPts val="0"/>
              </a:spcBef>
              <a:spcAft>
                <a:spcPts val="0"/>
              </a:spcAft>
              <a:buClr>
                <a:schemeClr val="dk2"/>
              </a:buClr>
              <a:buSzPts val="1350"/>
              <a:buFont typeface="Source Code Pro"/>
              <a:buChar char="❏"/>
            </a:pPr>
            <a:r>
              <a:rPr lang="de" sz="1350">
                <a:solidFill>
                  <a:schemeClr val="dk2"/>
                </a:solidFill>
                <a:latin typeface="Source Code Pro"/>
                <a:ea typeface="Source Code Pro"/>
                <a:cs typeface="Source Code Pro"/>
                <a:sym typeface="Source Code Pro"/>
              </a:rPr>
              <a:t>Den Alltag bewusster, lebendiger und erfüllter wahrzunehmen</a:t>
            </a:r>
            <a:endParaRPr sz="1350">
              <a:solidFill>
                <a:schemeClr val="dk2"/>
              </a:solidFill>
              <a:latin typeface="Source Code Pro"/>
              <a:ea typeface="Source Code Pro"/>
              <a:cs typeface="Source Code Pro"/>
              <a:sym typeface="Source Code Pro"/>
            </a:endParaRPr>
          </a:p>
          <a:p>
            <a:pPr indent="-314351" lvl="0" marL="457200" rtl="0" algn="l">
              <a:lnSpc>
                <a:spcPct val="105000"/>
              </a:lnSpc>
              <a:spcBef>
                <a:spcPts val="0"/>
              </a:spcBef>
              <a:spcAft>
                <a:spcPts val="0"/>
              </a:spcAft>
              <a:buClr>
                <a:schemeClr val="dk2"/>
              </a:buClr>
              <a:buSzPts val="1350"/>
              <a:buFont typeface="Source Code Pro"/>
              <a:buChar char="❏"/>
            </a:pPr>
            <a:r>
              <a:rPr lang="de" sz="1350">
                <a:solidFill>
                  <a:schemeClr val="dk2"/>
                </a:solidFill>
                <a:latin typeface="Source Code Pro"/>
                <a:ea typeface="Source Code Pro"/>
                <a:cs typeface="Source Code Pro"/>
                <a:sym typeface="Source Code Pro"/>
              </a:rPr>
              <a:t>Zu „entschleunigen“</a:t>
            </a:r>
            <a:endParaRPr sz="1350">
              <a:solidFill>
                <a:schemeClr val="dk2"/>
              </a:solidFill>
              <a:latin typeface="Source Code Pro"/>
              <a:ea typeface="Source Code Pro"/>
              <a:cs typeface="Source Code Pro"/>
              <a:sym typeface="Source Code Pro"/>
            </a:endParaRPr>
          </a:p>
          <a:p>
            <a:pPr indent="-314325" lvl="0" marL="457200" rtl="0" algn="l">
              <a:lnSpc>
                <a:spcPct val="105000"/>
              </a:lnSpc>
              <a:spcBef>
                <a:spcPts val="0"/>
              </a:spcBef>
              <a:spcAft>
                <a:spcPts val="0"/>
              </a:spcAft>
              <a:buClr>
                <a:schemeClr val="dk2"/>
              </a:buClr>
              <a:buSzPts val="1350"/>
              <a:buFont typeface="Source Code Pro"/>
              <a:buChar char="❏"/>
            </a:pPr>
            <a:r>
              <a:rPr lang="de" sz="1350">
                <a:solidFill>
                  <a:schemeClr val="dk2"/>
                </a:solidFill>
                <a:latin typeface="Source Code Pro"/>
                <a:ea typeface="Source Code Pro"/>
                <a:cs typeface="Source Code Pro"/>
                <a:sym typeface="Source Code Pro"/>
              </a:rPr>
              <a:t>Mitmenschen mit mehr Aufmerksamkeit und Offenheit zu begegnen</a:t>
            </a:r>
            <a:endParaRPr sz="1350">
              <a:solidFill>
                <a:schemeClr val="dk2"/>
              </a:solidFill>
              <a:latin typeface="Source Code Pro"/>
              <a:ea typeface="Source Code Pro"/>
              <a:cs typeface="Source Code Pro"/>
              <a:sym typeface="Source Code Pro"/>
            </a:endParaRPr>
          </a:p>
          <a:p>
            <a:pPr indent="-314351" lvl="0" marL="457200" rtl="0" algn="l">
              <a:lnSpc>
                <a:spcPct val="105000"/>
              </a:lnSpc>
              <a:spcBef>
                <a:spcPts val="0"/>
              </a:spcBef>
              <a:spcAft>
                <a:spcPts val="0"/>
              </a:spcAft>
              <a:buClr>
                <a:schemeClr val="dk2"/>
              </a:buClr>
              <a:buSzPts val="1350"/>
              <a:buFont typeface="Source Code Pro"/>
              <a:buChar char="❏"/>
            </a:pPr>
            <a:r>
              <a:rPr lang="de" sz="1350">
                <a:solidFill>
                  <a:schemeClr val="dk2"/>
                </a:solidFill>
                <a:latin typeface="Source Code Pro"/>
                <a:ea typeface="Source Code Pro"/>
                <a:cs typeface="Source Code Pro"/>
                <a:sym typeface="Source Code Pro"/>
              </a:rPr>
              <a:t>Das Abdriften in negative Gedanken selbstständig und früh zu erkennen</a:t>
            </a:r>
            <a:endParaRPr sz="1350"/>
          </a:p>
        </p:txBody>
      </p:sp>
      <p:sp>
        <p:nvSpPr>
          <p:cNvPr id="165" name="Google Shape;165;p19"/>
          <p:cNvSpPr txBox="1"/>
          <p:nvPr/>
        </p:nvSpPr>
        <p:spPr>
          <a:xfrm>
            <a:off x="187050" y="4086450"/>
            <a:ext cx="8769900" cy="828900"/>
          </a:xfrm>
          <a:prstGeom prst="rect">
            <a:avLst/>
          </a:prstGeom>
          <a:noFill/>
          <a:ln>
            <a:noFill/>
          </a:ln>
        </p:spPr>
        <p:txBody>
          <a:bodyPr anchorCtr="0" anchor="t" bIns="91425" lIns="91425" spcFirstLastPara="1" rIns="91425" wrap="square" tIns="91425">
            <a:spAutoFit/>
          </a:bodyPr>
          <a:lstStyle/>
          <a:p>
            <a:pPr indent="0" lvl="0" marL="0" rtl="0" algn="ctr">
              <a:lnSpc>
                <a:spcPct val="105000"/>
              </a:lnSpc>
              <a:spcBef>
                <a:spcPts val="0"/>
              </a:spcBef>
              <a:spcAft>
                <a:spcPts val="0"/>
              </a:spcAft>
              <a:buNone/>
            </a:pPr>
            <a:r>
              <a:rPr lang="de" sz="1350">
                <a:solidFill>
                  <a:schemeClr val="accent1"/>
                </a:solidFill>
                <a:latin typeface="Source Code Pro"/>
                <a:ea typeface="Source Code Pro"/>
                <a:cs typeface="Source Code Pro"/>
                <a:sym typeface="Source Code Pro"/>
              </a:rPr>
              <a:t>Kurz gesagt:</a:t>
            </a:r>
            <a:endParaRPr sz="1350">
              <a:solidFill>
                <a:schemeClr val="accent1"/>
              </a:solidFill>
              <a:latin typeface="Source Code Pro"/>
              <a:ea typeface="Source Code Pro"/>
              <a:cs typeface="Source Code Pro"/>
              <a:sym typeface="Source Code Pro"/>
            </a:endParaRPr>
          </a:p>
          <a:p>
            <a:pPr indent="0" lvl="0" marL="0" rtl="0" algn="ctr">
              <a:lnSpc>
                <a:spcPct val="105000"/>
              </a:lnSpc>
              <a:spcBef>
                <a:spcPts val="0"/>
              </a:spcBef>
              <a:spcAft>
                <a:spcPts val="0"/>
              </a:spcAft>
              <a:buNone/>
            </a:pPr>
            <a:r>
              <a:rPr b="1" lang="de" sz="1350">
                <a:solidFill>
                  <a:schemeClr val="dk2"/>
                </a:solidFill>
                <a:latin typeface="Source Code Pro"/>
                <a:ea typeface="Source Code Pro"/>
                <a:cs typeface="Source Code Pro"/>
                <a:sym typeface="Source Code Pro"/>
              </a:rPr>
              <a:t>Achtsamkeit heisst seine Aufmerksamkeit ganz bewusst und ohne </a:t>
            </a:r>
            <a:endParaRPr b="1" sz="1350">
              <a:solidFill>
                <a:schemeClr val="dk2"/>
              </a:solidFill>
              <a:latin typeface="Source Code Pro"/>
              <a:ea typeface="Source Code Pro"/>
              <a:cs typeface="Source Code Pro"/>
              <a:sym typeface="Source Code Pro"/>
            </a:endParaRPr>
          </a:p>
          <a:p>
            <a:pPr indent="0" lvl="0" marL="0" rtl="0" algn="ctr">
              <a:lnSpc>
                <a:spcPct val="105000"/>
              </a:lnSpc>
              <a:spcBef>
                <a:spcPts val="0"/>
              </a:spcBef>
              <a:spcAft>
                <a:spcPts val="0"/>
              </a:spcAft>
              <a:buNone/>
            </a:pPr>
            <a:r>
              <a:rPr b="1" lang="de" sz="1350">
                <a:solidFill>
                  <a:schemeClr val="dk2"/>
                </a:solidFill>
                <a:latin typeface="Source Code Pro"/>
                <a:ea typeface="Source Code Pro"/>
                <a:cs typeface="Source Code Pro"/>
                <a:sym typeface="Source Code Pro"/>
              </a:rPr>
              <a:t>zu bewerten auf den gegenwärtigen Moment zu richten.</a:t>
            </a:r>
            <a:endParaRPr b="1" sz="135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id="59" name="Google Shape;59;p2"/>
          <p:cNvPicPr preferRelativeResize="0"/>
          <p:nvPr/>
        </p:nvPicPr>
        <p:blipFill rotWithShape="1">
          <a:blip r:embed="rId3">
            <a:alphaModFix/>
          </a:blip>
          <a:srcRect b="2515" l="0" r="0" t="8253"/>
          <a:stretch/>
        </p:blipFill>
        <p:spPr>
          <a:xfrm>
            <a:off x="-73625" y="0"/>
            <a:ext cx="9291249" cy="51435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0"/>
          <p:cNvSpPr txBox="1"/>
          <p:nvPr>
            <p:ph type="title"/>
          </p:nvPr>
        </p:nvSpPr>
        <p:spPr>
          <a:xfrm>
            <a:off x="654000" y="335375"/>
            <a:ext cx="7985700" cy="801000"/>
          </a:xfrm>
          <a:prstGeom prst="rect">
            <a:avLst/>
          </a:prstGeom>
          <a:noFill/>
          <a:ln>
            <a:noFill/>
          </a:ln>
        </p:spPr>
        <p:txBody>
          <a:bodyPr anchorCtr="0" anchor="t" bIns="91425" lIns="91425" spcFirstLastPara="1" rIns="91425" wrap="square" tIns="91425">
            <a:noAutofit/>
          </a:bodyPr>
          <a:lstStyle/>
          <a:p>
            <a:pPr indent="-430530" lvl="0" marL="457200" rtl="0" algn="l">
              <a:lnSpc>
                <a:spcPct val="100000"/>
              </a:lnSpc>
              <a:spcBef>
                <a:spcPts val="0"/>
              </a:spcBef>
              <a:spcAft>
                <a:spcPts val="0"/>
              </a:spcAft>
              <a:buSzPts val="3180"/>
              <a:buAutoNum type="arabicPeriod"/>
            </a:pPr>
            <a:r>
              <a:rPr lang="de" sz="3180"/>
              <a:t>Mit Achtsamkeit - die inneren kritischen Stimmen bewusst wahrnehmen</a:t>
            </a:r>
            <a:endParaRPr sz="3180"/>
          </a:p>
        </p:txBody>
      </p:sp>
      <p:sp>
        <p:nvSpPr>
          <p:cNvPr id="171" name="Google Shape;171;p20"/>
          <p:cNvSpPr txBox="1"/>
          <p:nvPr>
            <p:ph idx="1" type="body"/>
          </p:nvPr>
        </p:nvSpPr>
        <p:spPr>
          <a:xfrm>
            <a:off x="453150" y="1767225"/>
            <a:ext cx="3698400" cy="3080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t/>
            </a:r>
            <a:endParaRPr/>
          </a:p>
          <a:p>
            <a:pPr indent="0" lvl="0" marL="457200" rtl="0" algn="l">
              <a:lnSpc>
                <a:spcPct val="115000"/>
              </a:lnSpc>
              <a:spcBef>
                <a:spcPts val="1200"/>
              </a:spcBef>
              <a:spcAft>
                <a:spcPts val="0"/>
              </a:spcAft>
              <a:buSzPts val="1800"/>
              <a:buNone/>
            </a:pPr>
            <a:r>
              <a:rPr lang="de"/>
              <a:t>Beobachte wie fühlst du dich in genau diesem Moment (Gefühle, Gedanken, Verhalten, Körperlich)?</a:t>
            </a:r>
            <a:endParaRPr/>
          </a:p>
          <a:p>
            <a:pPr indent="0" lvl="0" marL="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1200"/>
              </a:spcAft>
              <a:buSzPts val="1800"/>
              <a:buNone/>
            </a:pPr>
            <a:r>
              <a:t/>
            </a:r>
            <a:endParaRPr/>
          </a:p>
        </p:txBody>
      </p:sp>
      <p:pic>
        <p:nvPicPr>
          <p:cNvPr id="172" name="Google Shape;172;p20"/>
          <p:cNvPicPr preferRelativeResize="0"/>
          <p:nvPr/>
        </p:nvPicPr>
        <p:blipFill rotWithShape="1">
          <a:blip r:embed="rId3">
            <a:alphaModFix/>
          </a:blip>
          <a:srcRect b="0" l="0" r="0" t="0"/>
          <a:stretch/>
        </p:blipFill>
        <p:spPr>
          <a:xfrm>
            <a:off x="4636300" y="1329250"/>
            <a:ext cx="3698399" cy="36983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1"/>
          <p:cNvSpPr txBox="1"/>
          <p:nvPr>
            <p:ph type="title"/>
          </p:nvPr>
        </p:nvSpPr>
        <p:spPr>
          <a:xfrm>
            <a:off x="301338" y="382875"/>
            <a:ext cx="8541300" cy="746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200"/>
              <a:buNone/>
            </a:pPr>
            <a:r>
              <a:rPr lang="de" sz="3180"/>
              <a:t>Eine übung: Achtsames Sitzen</a:t>
            </a:r>
            <a:endParaRPr sz="3180"/>
          </a:p>
        </p:txBody>
      </p:sp>
      <p:pic>
        <p:nvPicPr>
          <p:cNvPr id="178" name="Google Shape;178;p21"/>
          <p:cNvPicPr preferRelativeResize="0"/>
          <p:nvPr/>
        </p:nvPicPr>
        <p:blipFill rotWithShape="1">
          <a:blip r:embed="rId3">
            <a:alphaModFix/>
          </a:blip>
          <a:srcRect b="0" l="0" r="0" t="0"/>
          <a:stretch/>
        </p:blipFill>
        <p:spPr>
          <a:xfrm>
            <a:off x="2214550" y="1481225"/>
            <a:ext cx="4714875" cy="3143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2"/>
          <p:cNvSpPr txBox="1"/>
          <p:nvPr>
            <p:ph type="title"/>
          </p:nvPr>
        </p:nvSpPr>
        <p:spPr>
          <a:xfrm>
            <a:off x="720100" y="421450"/>
            <a:ext cx="8244300" cy="8010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de"/>
              <a:t>2. Gedankenstopp</a:t>
            </a:r>
            <a:endParaRPr/>
          </a:p>
        </p:txBody>
      </p:sp>
      <p:sp>
        <p:nvSpPr>
          <p:cNvPr id="184" name="Google Shape;184;p22"/>
          <p:cNvSpPr txBox="1"/>
          <p:nvPr>
            <p:ph idx="1" type="body"/>
          </p:nvPr>
        </p:nvSpPr>
        <p:spPr>
          <a:xfrm>
            <a:off x="592425" y="2135575"/>
            <a:ext cx="3842100" cy="14571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SzPts val="1500"/>
              <a:buChar char="❏"/>
            </a:pPr>
            <a:r>
              <a:rPr lang="de" sz="1500"/>
              <a:t>Imaginativ vorstellen</a:t>
            </a:r>
            <a:endParaRPr sz="1500"/>
          </a:p>
          <a:p>
            <a:pPr indent="-323850" lvl="0" marL="457200" rtl="0" algn="l">
              <a:spcBef>
                <a:spcPts val="0"/>
              </a:spcBef>
              <a:spcAft>
                <a:spcPts val="0"/>
              </a:spcAft>
              <a:buSzPts val="1500"/>
              <a:buChar char="❏"/>
            </a:pPr>
            <a:r>
              <a:rPr lang="de" sz="1500"/>
              <a:t>Gedanklich wegschicken</a:t>
            </a:r>
            <a:endParaRPr sz="1500"/>
          </a:p>
          <a:p>
            <a:pPr indent="-323850" lvl="0" marL="457200" rtl="0" algn="l">
              <a:lnSpc>
                <a:spcPct val="115000"/>
              </a:lnSpc>
              <a:spcBef>
                <a:spcPts val="0"/>
              </a:spcBef>
              <a:spcAft>
                <a:spcPts val="0"/>
              </a:spcAft>
              <a:buSzPts val="1500"/>
              <a:buChar char="❏"/>
            </a:pPr>
            <a:r>
              <a:rPr lang="de" sz="1500"/>
              <a:t>Sich Ablenken</a:t>
            </a:r>
            <a:endParaRPr sz="1500"/>
          </a:p>
          <a:p>
            <a:pPr indent="-323850" lvl="0" marL="457200" rtl="0" algn="l">
              <a:lnSpc>
                <a:spcPct val="115000"/>
              </a:lnSpc>
              <a:spcBef>
                <a:spcPts val="0"/>
              </a:spcBef>
              <a:spcAft>
                <a:spcPts val="0"/>
              </a:spcAft>
              <a:buSzPts val="1500"/>
              <a:buChar char="❏"/>
            </a:pPr>
            <a:r>
              <a:rPr lang="de" sz="1500"/>
              <a:t>Unterstützung holen</a:t>
            </a:r>
            <a:endParaRPr sz="1500"/>
          </a:p>
          <a:p>
            <a:pPr indent="0" lvl="0" marL="457200" rtl="0" algn="l">
              <a:lnSpc>
                <a:spcPct val="115000"/>
              </a:lnSpc>
              <a:spcBef>
                <a:spcPts val="1200"/>
              </a:spcBef>
              <a:spcAft>
                <a:spcPts val="1200"/>
              </a:spcAft>
              <a:buSzPts val="1800"/>
              <a:buNone/>
            </a:pPr>
            <a:r>
              <a:t/>
            </a:r>
            <a:endParaRPr sz="1500"/>
          </a:p>
        </p:txBody>
      </p:sp>
      <p:pic>
        <p:nvPicPr>
          <p:cNvPr id="185" name="Google Shape;185;p22"/>
          <p:cNvPicPr preferRelativeResize="0"/>
          <p:nvPr/>
        </p:nvPicPr>
        <p:blipFill rotWithShape="1">
          <a:blip r:embed="rId3">
            <a:alphaModFix/>
          </a:blip>
          <a:srcRect b="0" l="0" r="0" t="0"/>
          <a:stretch/>
        </p:blipFill>
        <p:spPr>
          <a:xfrm>
            <a:off x="4634375" y="1093850"/>
            <a:ext cx="3540550" cy="35405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3"/>
          <p:cNvSpPr txBox="1"/>
          <p:nvPr>
            <p:ph type="title"/>
          </p:nvPr>
        </p:nvSpPr>
        <p:spPr>
          <a:xfrm>
            <a:off x="721900" y="464354"/>
            <a:ext cx="3171000" cy="8010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de"/>
              <a:t>3. Reframing</a:t>
            </a:r>
            <a:endParaRPr/>
          </a:p>
        </p:txBody>
      </p:sp>
      <p:sp>
        <p:nvSpPr>
          <p:cNvPr id="191" name="Google Shape;191;p23"/>
          <p:cNvSpPr txBox="1"/>
          <p:nvPr>
            <p:ph idx="1" type="body"/>
          </p:nvPr>
        </p:nvSpPr>
        <p:spPr>
          <a:xfrm>
            <a:off x="469625" y="1773963"/>
            <a:ext cx="3526800" cy="2130900"/>
          </a:xfrm>
          <a:prstGeom prst="rect">
            <a:avLst/>
          </a:prstGeom>
          <a:noFill/>
          <a:ln>
            <a:noFill/>
          </a:ln>
        </p:spPr>
        <p:txBody>
          <a:bodyPr anchorCtr="0" anchor="t" bIns="91425" lIns="91425" spcFirstLastPara="1" rIns="91425" wrap="square" tIns="91425">
            <a:normAutofit fontScale="92500"/>
          </a:bodyPr>
          <a:lstStyle/>
          <a:p>
            <a:pPr indent="-316706" lvl="0" marL="457200" rtl="0" algn="l">
              <a:spcBef>
                <a:spcPts val="0"/>
              </a:spcBef>
              <a:spcAft>
                <a:spcPts val="0"/>
              </a:spcAft>
              <a:buSzPct val="100000"/>
              <a:buChar char="❏"/>
            </a:pPr>
            <a:r>
              <a:rPr lang="de" sz="1500"/>
              <a:t>Perspektivenwechsel</a:t>
            </a:r>
            <a:endParaRPr sz="1500"/>
          </a:p>
          <a:p>
            <a:pPr indent="-316706" lvl="0" marL="457200" rtl="0" algn="l">
              <a:lnSpc>
                <a:spcPct val="115000"/>
              </a:lnSpc>
              <a:spcBef>
                <a:spcPts val="0"/>
              </a:spcBef>
              <a:spcAft>
                <a:spcPts val="0"/>
              </a:spcAft>
              <a:buSzPct val="100000"/>
              <a:buChar char="❏"/>
            </a:pPr>
            <a:r>
              <a:rPr lang="de" sz="1500"/>
              <a:t>Das Gegenteil Tun, von dem was der Innere Kritiker sagt!</a:t>
            </a:r>
            <a:endParaRPr sz="1500"/>
          </a:p>
          <a:p>
            <a:pPr indent="-316706" lvl="0" marL="457200" rtl="0" algn="l">
              <a:spcBef>
                <a:spcPts val="0"/>
              </a:spcBef>
              <a:spcAft>
                <a:spcPts val="0"/>
              </a:spcAft>
              <a:buSzPct val="100000"/>
              <a:buChar char="❏"/>
            </a:pPr>
            <a:r>
              <a:rPr lang="de" sz="1500"/>
              <a:t>Positive Selbstaffirmation</a:t>
            </a:r>
            <a:endParaRPr sz="1500"/>
          </a:p>
          <a:p>
            <a:pPr indent="-316706" lvl="0" marL="457200" rtl="0" algn="l">
              <a:lnSpc>
                <a:spcPct val="115000"/>
              </a:lnSpc>
              <a:spcBef>
                <a:spcPts val="0"/>
              </a:spcBef>
              <a:spcAft>
                <a:spcPts val="0"/>
              </a:spcAft>
              <a:buSzPct val="100000"/>
              <a:buChar char="❏"/>
            </a:pPr>
            <a:r>
              <a:rPr lang="de" sz="1500"/>
              <a:t>Einsatz von Symbolen, Tonaufnahmen mit positiven Affirmationen!</a:t>
            </a:r>
            <a:endParaRPr sz="1500"/>
          </a:p>
        </p:txBody>
      </p:sp>
      <p:pic>
        <p:nvPicPr>
          <p:cNvPr id="192" name="Google Shape;192;p23"/>
          <p:cNvPicPr preferRelativeResize="0"/>
          <p:nvPr/>
        </p:nvPicPr>
        <p:blipFill rotWithShape="1">
          <a:blip r:embed="rId3">
            <a:alphaModFix/>
          </a:blip>
          <a:srcRect b="0" l="0" r="0" t="0"/>
          <a:stretch/>
        </p:blipFill>
        <p:spPr>
          <a:xfrm>
            <a:off x="4250075" y="1175358"/>
            <a:ext cx="4437450" cy="332811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4"/>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de"/>
              <a:t>Tools im Umgang mit inneren Kritiker</a:t>
            </a:r>
            <a:endParaRPr/>
          </a:p>
        </p:txBody>
      </p:sp>
      <p:sp>
        <p:nvSpPr>
          <p:cNvPr id="198" name="Google Shape;198;p24"/>
          <p:cNvSpPr txBox="1"/>
          <p:nvPr>
            <p:ph idx="1" type="body"/>
          </p:nvPr>
        </p:nvSpPr>
        <p:spPr>
          <a:xfrm>
            <a:off x="436199" y="1093850"/>
            <a:ext cx="4755457" cy="2701550"/>
          </a:xfrm>
          <a:prstGeom prst="rect">
            <a:avLst/>
          </a:prstGeom>
          <a:noFill/>
          <a:ln>
            <a:noFill/>
          </a:ln>
        </p:spPr>
        <p:txBody>
          <a:bodyPr anchorCtr="0" anchor="t" bIns="91425" lIns="91425" spcFirstLastPara="1" rIns="91425" wrap="square" tIns="91425">
            <a:noAutofit/>
          </a:bodyPr>
          <a:lstStyle/>
          <a:p>
            <a:pPr indent="-321310" lvl="0" marL="457200" rtl="0" algn="l">
              <a:lnSpc>
                <a:spcPct val="115000"/>
              </a:lnSpc>
              <a:spcBef>
                <a:spcPts val="0"/>
              </a:spcBef>
              <a:spcAft>
                <a:spcPts val="0"/>
              </a:spcAft>
              <a:buSzPts val="1460"/>
              <a:buChar char="❏"/>
            </a:pPr>
            <a:r>
              <a:rPr lang="de" sz="1460"/>
              <a:t>Eine Übung zum Reframing im Handout.</a:t>
            </a:r>
            <a:endParaRPr sz="1460"/>
          </a:p>
          <a:p>
            <a:pPr indent="-321310" lvl="0" marL="457200" rtl="0" algn="l">
              <a:lnSpc>
                <a:spcPct val="115000"/>
              </a:lnSpc>
              <a:spcBef>
                <a:spcPts val="0"/>
              </a:spcBef>
              <a:spcAft>
                <a:spcPts val="0"/>
              </a:spcAft>
              <a:buSzPts val="1460"/>
              <a:buChar char="❏"/>
            </a:pPr>
            <a:r>
              <a:rPr lang="de" sz="1460"/>
              <a:t>3 Minuten, überlege und schreibe auf:</a:t>
            </a:r>
            <a:endParaRPr sz="1460"/>
          </a:p>
          <a:p>
            <a:pPr indent="0" lvl="0" marL="457200" rtl="0" algn="l">
              <a:lnSpc>
                <a:spcPct val="115000"/>
              </a:lnSpc>
              <a:spcBef>
                <a:spcPts val="1200"/>
              </a:spcBef>
              <a:spcAft>
                <a:spcPts val="0"/>
              </a:spcAft>
              <a:buSzPts val="770"/>
              <a:buNone/>
            </a:pPr>
            <a:r>
              <a:rPr b="1" lang="de" sz="1460"/>
              <a:t>Wie lautet deine positive Selbstaffirmation?</a:t>
            </a:r>
            <a:endParaRPr b="1" sz="1460"/>
          </a:p>
          <a:p>
            <a:pPr indent="0" lvl="0" marL="0" rtl="0" algn="l">
              <a:lnSpc>
                <a:spcPct val="115000"/>
              </a:lnSpc>
              <a:spcBef>
                <a:spcPts val="1200"/>
              </a:spcBef>
              <a:spcAft>
                <a:spcPts val="0"/>
              </a:spcAft>
              <a:buSzPts val="770"/>
              <a:buNone/>
            </a:pPr>
            <a:r>
              <a:t/>
            </a:r>
            <a:endParaRPr sz="1460"/>
          </a:p>
          <a:p>
            <a:pPr indent="0" lvl="0" marL="0" rtl="0" algn="l">
              <a:lnSpc>
                <a:spcPct val="115000"/>
              </a:lnSpc>
              <a:spcBef>
                <a:spcPts val="1200"/>
              </a:spcBef>
              <a:spcAft>
                <a:spcPts val="1200"/>
              </a:spcAft>
              <a:buSzPts val="770"/>
              <a:buNone/>
            </a:pPr>
            <a:r>
              <a:t/>
            </a:r>
            <a:endParaRPr sz="1460"/>
          </a:p>
        </p:txBody>
      </p:sp>
      <p:pic>
        <p:nvPicPr>
          <p:cNvPr id="199" name="Google Shape;199;p24"/>
          <p:cNvPicPr preferRelativeResize="0"/>
          <p:nvPr/>
        </p:nvPicPr>
        <p:blipFill rotWithShape="1">
          <a:blip r:embed="rId3">
            <a:alphaModFix/>
          </a:blip>
          <a:srcRect b="0" l="0" r="0" t="0"/>
          <a:stretch/>
        </p:blipFill>
        <p:spPr>
          <a:xfrm>
            <a:off x="5492183" y="1093850"/>
            <a:ext cx="2566074" cy="3626975"/>
          </a:xfrm>
          <a:prstGeom prst="rect">
            <a:avLst/>
          </a:prstGeom>
          <a:noFill/>
          <a:ln>
            <a:noFill/>
          </a:ln>
        </p:spPr>
      </p:pic>
      <p:pic>
        <p:nvPicPr>
          <p:cNvPr id="200" name="Google Shape;200;p24"/>
          <p:cNvPicPr preferRelativeResize="0"/>
          <p:nvPr/>
        </p:nvPicPr>
        <p:blipFill rotWithShape="1">
          <a:blip r:embed="rId4">
            <a:alphaModFix/>
          </a:blip>
          <a:srcRect b="0" l="0" r="0" t="0"/>
          <a:stretch/>
        </p:blipFill>
        <p:spPr>
          <a:xfrm>
            <a:off x="1638729" y="2675738"/>
            <a:ext cx="2350408" cy="235040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5"/>
          <p:cNvSpPr txBox="1"/>
          <p:nvPr>
            <p:ph type="title"/>
          </p:nvPr>
        </p:nvSpPr>
        <p:spPr>
          <a:xfrm>
            <a:off x="304800" y="309350"/>
            <a:ext cx="8537700" cy="7482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de"/>
              <a:t>Zurück zu alfred…</a:t>
            </a:r>
            <a:endParaRPr/>
          </a:p>
        </p:txBody>
      </p:sp>
      <p:pic>
        <p:nvPicPr>
          <p:cNvPr id="206" name="Google Shape;206;p25" title="Alfred y la Sombra - por Anne Hilde Vassbø Hagen"/>
          <p:cNvPicPr preferRelativeResize="0"/>
          <p:nvPr/>
        </p:nvPicPr>
        <p:blipFill rotWithShape="1">
          <a:blip r:embed="rId3">
            <a:alphaModFix/>
          </a:blip>
          <a:srcRect b="0" l="0" r="0" t="0"/>
          <a:stretch/>
        </p:blipFill>
        <p:spPr>
          <a:xfrm>
            <a:off x="1034055" y="977259"/>
            <a:ext cx="7075889" cy="399787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6"/>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de"/>
              <a:t>4. Imagination der Liebevolle Begleiter</a:t>
            </a:r>
            <a:endParaRPr/>
          </a:p>
        </p:txBody>
      </p:sp>
      <p:pic>
        <p:nvPicPr>
          <p:cNvPr id="212" name="Google Shape;212;p26"/>
          <p:cNvPicPr preferRelativeResize="0"/>
          <p:nvPr/>
        </p:nvPicPr>
        <p:blipFill rotWithShape="1">
          <a:blip r:embed="rId3">
            <a:alphaModFix/>
          </a:blip>
          <a:srcRect b="0" l="0" r="0" t="0"/>
          <a:stretch/>
        </p:blipFill>
        <p:spPr>
          <a:xfrm>
            <a:off x="1954126" y="1228675"/>
            <a:ext cx="5420900" cy="3618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7"/>
          <p:cNvSpPr txBox="1"/>
          <p:nvPr>
            <p:ph type="title"/>
          </p:nvPr>
        </p:nvSpPr>
        <p:spPr>
          <a:xfrm>
            <a:off x="311700" y="292850"/>
            <a:ext cx="85413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de"/>
              <a:t>let`s share IN BREAK-OUT ROOMS, 5min</a:t>
            </a:r>
            <a:endParaRPr/>
          </a:p>
        </p:txBody>
      </p:sp>
      <p:sp>
        <p:nvSpPr>
          <p:cNvPr id="218" name="Google Shape;218;p27"/>
          <p:cNvSpPr txBox="1"/>
          <p:nvPr>
            <p:ph idx="1" type="body"/>
          </p:nvPr>
        </p:nvSpPr>
        <p:spPr>
          <a:xfrm>
            <a:off x="311700" y="1803550"/>
            <a:ext cx="4147800" cy="22302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de"/>
              <a:t>Wie war eure Erfahrung?</a:t>
            </a:r>
            <a:endParaRPr/>
          </a:p>
          <a:p>
            <a:pPr indent="-342900" lvl="0" marL="457200" rtl="0" algn="l">
              <a:lnSpc>
                <a:spcPct val="115000"/>
              </a:lnSpc>
              <a:spcBef>
                <a:spcPts val="0"/>
              </a:spcBef>
              <a:spcAft>
                <a:spcPts val="0"/>
              </a:spcAft>
              <a:buSzPts val="1800"/>
              <a:buChar char="❏"/>
            </a:pPr>
            <a:r>
              <a:rPr lang="de"/>
              <a:t>Was für ein liebevoller Begleiter ist euch begegnet?</a:t>
            </a:r>
            <a:endParaRPr/>
          </a:p>
          <a:p>
            <a:pPr indent="-342900" lvl="0" marL="457200" rtl="0" algn="l">
              <a:lnSpc>
                <a:spcPct val="115000"/>
              </a:lnSpc>
              <a:spcBef>
                <a:spcPts val="0"/>
              </a:spcBef>
              <a:spcAft>
                <a:spcPts val="0"/>
              </a:spcAft>
              <a:buSzPts val="1800"/>
              <a:buChar char="❏"/>
            </a:pPr>
            <a:r>
              <a:rPr lang="de"/>
              <a:t>Was war gut/schwierig?</a:t>
            </a:r>
            <a:endParaRPr/>
          </a:p>
        </p:txBody>
      </p:sp>
      <p:pic>
        <p:nvPicPr>
          <p:cNvPr id="219" name="Google Shape;219;p27"/>
          <p:cNvPicPr preferRelativeResize="0"/>
          <p:nvPr/>
        </p:nvPicPr>
        <p:blipFill rotWithShape="1">
          <a:blip r:embed="rId3">
            <a:alphaModFix/>
          </a:blip>
          <a:srcRect b="0" l="0" r="0" t="0"/>
          <a:stretch/>
        </p:blipFill>
        <p:spPr>
          <a:xfrm>
            <a:off x="4459500" y="1695037"/>
            <a:ext cx="4348226" cy="20614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D6D6D6"/>
        </a:solidFill>
      </p:bgPr>
    </p:bg>
    <p:spTree>
      <p:nvGrpSpPr>
        <p:cNvPr id="223" name="Shape 223"/>
        <p:cNvGrpSpPr/>
        <p:nvPr/>
      </p:nvGrpSpPr>
      <p:grpSpPr>
        <a:xfrm>
          <a:off x="0" y="0"/>
          <a:ext cx="0" cy="0"/>
          <a:chOff x="0" y="0"/>
          <a:chExt cx="0" cy="0"/>
        </a:xfrm>
      </p:grpSpPr>
      <p:sp>
        <p:nvSpPr>
          <p:cNvPr id="224" name="Google Shape;224;p28"/>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de"/>
              <a:t>Minimeter Umfrage</a:t>
            </a:r>
            <a:endParaRPr/>
          </a:p>
        </p:txBody>
      </p:sp>
      <p:sp>
        <p:nvSpPr>
          <p:cNvPr id="225" name="Google Shape;225;p28"/>
          <p:cNvSpPr txBox="1"/>
          <p:nvPr>
            <p:ph idx="1" type="body"/>
          </p:nvPr>
        </p:nvSpPr>
        <p:spPr>
          <a:xfrm>
            <a:off x="835825" y="1228675"/>
            <a:ext cx="7535100" cy="3340200"/>
          </a:xfrm>
          <a:prstGeom prst="rect">
            <a:avLst/>
          </a:prstGeom>
          <a:noFill/>
          <a:ln>
            <a:noFill/>
          </a:ln>
        </p:spPr>
        <p:txBody>
          <a:bodyPr anchorCtr="0" anchor="t" bIns="91425" lIns="91425" spcFirstLastPara="1" rIns="91425" wrap="square" tIns="91425">
            <a:normAutofit/>
          </a:bodyPr>
          <a:lstStyle/>
          <a:p>
            <a:pPr indent="-323850" lvl="0" marL="457200" rtl="0" algn="l">
              <a:lnSpc>
                <a:spcPct val="100000"/>
              </a:lnSpc>
              <a:spcBef>
                <a:spcPts val="0"/>
              </a:spcBef>
              <a:spcAft>
                <a:spcPts val="0"/>
              </a:spcAft>
              <a:buClr>
                <a:srgbClr val="333333"/>
              </a:buClr>
              <a:buSzPts val="1500"/>
              <a:buFont typeface="Source Code Pro"/>
              <a:buAutoNum type="arabicPeriod"/>
            </a:pPr>
            <a:r>
              <a:rPr lang="de" sz="1500">
                <a:solidFill>
                  <a:srgbClr val="333333"/>
                </a:solidFill>
              </a:rPr>
              <a:t>Wie kompetent fühlt ihr euch jetzt im Umgang mit Selbstzweifel? </a:t>
            </a:r>
            <a:endParaRPr sz="1500">
              <a:solidFill>
                <a:srgbClr val="333333"/>
              </a:solidFill>
            </a:endParaRPr>
          </a:p>
          <a:p>
            <a:pPr indent="0" lvl="0" marL="457200" rtl="0" algn="l">
              <a:lnSpc>
                <a:spcPct val="100000"/>
              </a:lnSpc>
              <a:spcBef>
                <a:spcPts val="0"/>
              </a:spcBef>
              <a:spcAft>
                <a:spcPts val="0"/>
              </a:spcAft>
              <a:buSzPts val="1800"/>
              <a:buNone/>
            </a:pPr>
            <a:r>
              <a:rPr lang="de" sz="1500">
                <a:solidFill>
                  <a:srgbClr val="333333"/>
                </a:solidFill>
              </a:rPr>
              <a:t>1-5</a:t>
            </a:r>
            <a:endParaRPr sz="1500">
              <a:solidFill>
                <a:srgbClr val="333333"/>
              </a:solidFill>
            </a:endParaRPr>
          </a:p>
          <a:p>
            <a:pPr indent="0" lvl="0" marL="0" rtl="0" algn="l">
              <a:lnSpc>
                <a:spcPct val="115000"/>
              </a:lnSpc>
              <a:spcBef>
                <a:spcPts val="0"/>
              </a:spcBef>
              <a:spcAft>
                <a:spcPts val="0"/>
              </a:spcAft>
              <a:buSzPts val="1800"/>
              <a:buNone/>
            </a:pPr>
            <a:r>
              <a:t/>
            </a:r>
            <a:endParaRPr sz="1500">
              <a:solidFill>
                <a:srgbClr val="333333"/>
              </a:solidFill>
            </a:endParaRPr>
          </a:p>
          <a:p>
            <a:pPr indent="-323850" lvl="0" marL="457200" rtl="0" algn="l">
              <a:lnSpc>
                <a:spcPct val="115000"/>
              </a:lnSpc>
              <a:spcBef>
                <a:spcPts val="1200"/>
              </a:spcBef>
              <a:spcAft>
                <a:spcPts val="0"/>
              </a:spcAft>
              <a:buClr>
                <a:srgbClr val="333333"/>
              </a:buClr>
              <a:buSzPts val="1500"/>
              <a:buFont typeface="Source Code Pro"/>
              <a:buAutoNum type="arabicPeriod"/>
            </a:pPr>
            <a:r>
              <a:rPr lang="de" sz="1500">
                <a:solidFill>
                  <a:srgbClr val="333333"/>
                </a:solidFill>
              </a:rPr>
              <a:t>Was nehmt ihr mit? </a:t>
            </a:r>
            <a:endParaRPr sz="1500">
              <a:solidFill>
                <a:srgbClr val="333333"/>
              </a:solidFill>
            </a:endParaRPr>
          </a:p>
          <a:p>
            <a:pPr indent="0" lvl="0" marL="457200" rtl="0" algn="l">
              <a:lnSpc>
                <a:spcPct val="115000"/>
              </a:lnSpc>
              <a:spcBef>
                <a:spcPts val="1200"/>
              </a:spcBef>
              <a:spcAft>
                <a:spcPts val="1200"/>
              </a:spcAft>
              <a:buSzPts val="1800"/>
              <a:buNone/>
            </a:pPr>
            <a:r>
              <a:rPr lang="de" sz="1500">
                <a:solidFill>
                  <a:srgbClr val="333333"/>
                </a:solidFill>
              </a:rPr>
              <a:t>Textfeld</a:t>
            </a:r>
            <a:endParaRPr sz="1500">
              <a:solidFill>
                <a:srgbClr val="333333"/>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29" title="Mentimeter - Interactive Presentations"/>
          <p:cNvPicPr preferRelativeResize="0"/>
          <p:nvPr/>
        </p:nvPicPr>
        <p:blipFill rotWithShape="1">
          <a:blip r:embed="rId3">
            <a:alphaModFix/>
          </a:blip>
          <a:srcRect b="0" l="0" r="0" t="0"/>
          <a:stretch/>
        </p:blipFill>
        <p:spPr>
          <a:xfrm>
            <a:off x="0" y="0"/>
            <a:ext cx="9144000" cy="2786743"/>
          </a:xfrm>
          <a:prstGeom prst="rect">
            <a:avLst/>
          </a:prstGeom>
          <a:noFill/>
          <a:ln>
            <a:noFill/>
          </a:ln>
        </p:spPr>
      </p:pic>
      <p:pic>
        <p:nvPicPr>
          <p:cNvPr id="231" name="Google Shape;231;p29" title="Mentimeter - Interactive Presentations"/>
          <p:cNvPicPr preferRelativeResize="0"/>
          <p:nvPr/>
        </p:nvPicPr>
        <p:blipFill rotWithShape="1">
          <a:blip r:embed="rId3">
            <a:alphaModFix/>
          </a:blip>
          <a:srcRect b="0" l="0" r="0" t="0"/>
          <a:stretch/>
        </p:blipFill>
        <p:spPr>
          <a:xfrm>
            <a:off x="0" y="2786743"/>
            <a:ext cx="9144000" cy="235675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3"/>
          <p:cNvSpPr txBox="1"/>
          <p:nvPr>
            <p:ph type="title"/>
          </p:nvPr>
        </p:nvSpPr>
        <p:spPr>
          <a:xfrm>
            <a:off x="311700" y="246750"/>
            <a:ext cx="85206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de">
                <a:solidFill>
                  <a:srgbClr val="E69138"/>
                </a:solidFill>
              </a:rPr>
              <a:t>ABLAUF </a:t>
            </a:r>
            <a:endParaRPr>
              <a:solidFill>
                <a:srgbClr val="E69138"/>
              </a:solidFill>
            </a:endParaRPr>
          </a:p>
        </p:txBody>
      </p:sp>
      <p:graphicFrame>
        <p:nvGraphicFramePr>
          <p:cNvPr id="65" name="Google Shape;65;p3"/>
          <p:cNvGraphicFramePr/>
          <p:nvPr/>
        </p:nvGraphicFramePr>
        <p:xfrm>
          <a:off x="952500" y="1409950"/>
          <a:ext cx="3000000" cy="3000000"/>
        </p:xfrm>
        <a:graphic>
          <a:graphicData uri="http://schemas.openxmlformats.org/drawingml/2006/table">
            <a:tbl>
              <a:tblPr>
                <a:noFill/>
                <a:tableStyleId>{85A5E932-1177-49FF-97C8-020207CD1205}</a:tableStyleId>
              </a:tblPr>
              <a:tblGrid>
                <a:gridCol w="1125675"/>
                <a:gridCol w="6113325"/>
              </a:tblGrid>
              <a:tr h="381000">
                <a:tc>
                  <a:txBody>
                    <a:bodyPr/>
                    <a:lstStyle/>
                    <a:p>
                      <a:pPr indent="0" lvl="0" marL="0" marR="0" rtl="0" algn="l">
                        <a:lnSpc>
                          <a:spcPct val="100000"/>
                        </a:lnSpc>
                        <a:spcBef>
                          <a:spcPts val="0"/>
                        </a:spcBef>
                        <a:spcAft>
                          <a:spcPts val="0"/>
                        </a:spcAft>
                        <a:buClr>
                          <a:srgbClr val="000000"/>
                        </a:buClr>
                        <a:buSzPts val="1900"/>
                        <a:buFont typeface="Arial"/>
                        <a:buNone/>
                      </a:pPr>
                      <a:r>
                        <a:t/>
                      </a:r>
                      <a:endParaRPr b="1" sz="1900" u="none" cap="none" strike="noStrike">
                        <a:latin typeface="Amatic SC"/>
                        <a:ea typeface="Amatic SC"/>
                        <a:cs typeface="Amatic SC"/>
                        <a:sym typeface="Amatic SC"/>
                      </a:endParaRPr>
                    </a:p>
                    <a:p>
                      <a:pPr indent="0" lvl="0" marL="0" marR="0" rtl="0" algn="l">
                        <a:lnSpc>
                          <a:spcPct val="100000"/>
                        </a:lnSpc>
                        <a:spcBef>
                          <a:spcPts val="0"/>
                        </a:spcBef>
                        <a:spcAft>
                          <a:spcPts val="0"/>
                        </a:spcAft>
                        <a:buClr>
                          <a:srgbClr val="000000"/>
                        </a:buClr>
                        <a:buSzPts val="3200"/>
                        <a:buFont typeface="Arial"/>
                        <a:buNone/>
                      </a:pPr>
                      <a:r>
                        <a:rPr b="1" lang="de" sz="3200" u="none" cap="none" strike="noStrike">
                          <a:solidFill>
                            <a:srgbClr val="FF9900"/>
                          </a:solidFill>
                          <a:latin typeface="Amatic SC"/>
                          <a:ea typeface="Amatic SC"/>
                          <a:cs typeface="Amatic SC"/>
                          <a:sym typeface="Amatic SC"/>
                        </a:rPr>
                        <a:t>Teil 1</a:t>
                      </a:r>
                      <a:endParaRPr b="1" sz="3200" u="none" cap="none" strike="noStrike">
                        <a:solidFill>
                          <a:srgbClr val="FF9900"/>
                        </a:solidFill>
                        <a:latin typeface="Amatic SC"/>
                        <a:ea typeface="Amatic SC"/>
                        <a:cs typeface="Amatic SC"/>
                        <a:sym typeface="Amatic SC"/>
                      </a:endParaRPr>
                    </a:p>
                  </a:txBody>
                  <a:tcPr marT="91425" marB="91425" marR="91425" marL="91425">
                    <a:lnL cap="flat" cmpd="sng" w="38100">
                      <a:solidFill>
                        <a:srgbClr val="FF9900"/>
                      </a:solidFill>
                      <a:prstDash val="solid"/>
                      <a:round/>
                      <a:headEnd len="sm" w="sm" type="none"/>
                      <a:tailEnd len="sm" w="sm" type="none"/>
                    </a:lnL>
                    <a:lnR cap="flat" cmpd="sng" w="9525">
                      <a:solidFill>
                        <a:srgbClr val="FF9900"/>
                      </a:solidFill>
                      <a:prstDash val="solid"/>
                      <a:round/>
                      <a:headEnd len="sm" w="sm" type="none"/>
                      <a:tailEnd len="sm" w="sm" type="none"/>
                    </a:lnR>
                    <a:lnT cap="flat" cmpd="sng" w="38100">
                      <a:solidFill>
                        <a:srgbClr val="FF9900"/>
                      </a:solidFill>
                      <a:prstDash val="solid"/>
                      <a:round/>
                      <a:headEnd len="sm" w="sm" type="none"/>
                      <a:tailEnd len="sm" w="sm" type="none"/>
                    </a:lnT>
                    <a:lnB cap="flat" cmpd="sng" w="38100">
                      <a:solidFill>
                        <a:srgbClr val="FF9900"/>
                      </a:solidFill>
                      <a:prstDash val="solid"/>
                      <a:round/>
                      <a:headEnd len="sm" w="sm" type="none"/>
                      <a:tailEnd len="sm" w="sm" type="none"/>
                    </a:lnB>
                  </a:tcPr>
                </a:tc>
                <a:tc>
                  <a:txBody>
                    <a:bodyPr/>
                    <a:lstStyle/>
                    <a:p>
                      <a:pPr indent="0" lvl="0" marL="457200" marR="0" rtl="0" algn="l">
                        <a:lnSpc>
                          <a:spcPct val="115000"/>
                        </a:lnSpc>
                        <a:spcBef>
                          <a:spcPts val="0"/>
                        </a:spcBef>
                        <a:spcAft>
                          <a:spcPts val="0"/>
                        </a:spcAft>
                        <a:buClr>
                          <a:srgbClr val="000000"/>
                        </a:buClr>
                        <a:buSzPts val="1100"/>
                        <a:buFont typeface="Arial"/>
                        <a:buNone/>
                      </a:pPr>
                      <a:r>
                        <a:t/>
                      </a:r>
                      <a:endParaRPr sz="1100" u="none" cap="none" strike="noStrike">
                        <a:solidFill>
                          <a:schemeClr val="dk2"/>
                        </a:solidFill>
                        <a:latin typeface="Source Code Pro"/>
                        <a:ea typeface="Source Code Pro"/>
                        <a:cs typeface="Source Code Pro"/>
                        <a:sym typeface="Source Code Pro"/>
                      </a:endParaRPr>
                    </a:p>
                    <a:p>
                      <a:pPr indent="-317500" lvl="0" marL="457200" marR="0" rtl="0" algn="l">
                        <a:lnSpc>
                          <a:spcPct val="115000"/>
                        </a:lnSpc>
                        <a:spcBef>
                          <a:spcPts val="1200"/>
                        </a:spcBef>
                        <a:spcAft>
                          <a:spcPts val="0"/>
                        </a:spcAft>
                        <a:buClr>
                          <a:schemeClr val="dk2"/>
                        </a:buClr>
                        <a:buSzPts val="1400"/>
                        <a:buFont typeface="Source Code Pro"/>
                        <a:buChar char="❏"/>
                      </a:pPr>
                      <a:r>
                        <a:rPr lang="de" sz="1400" u="none" cap="none" strike="noStrike">
                          <a:solidFill>
                            <a:schemeClr val="dk2"/>
                          </a:solidFill>
                          <a:latin typeface="Source Code Pro"/>
                          <a:ea typeface="Source Code Pro"/>
                          <a:cs typeface="Source Code Pro"/>
                          <a:sym typeface="Source Code Pro"/>
                        </a:rPr>
                        <a:t>Was sind Selbstzweifel?</a:t>
                      </a:r>
                      <a:endParaRPr sz="1400" u="none" cap="none" strike="noStrike">
                        <a:solidFill>
                          <a:schemeClr val="dk2"/>
                        </a:solidFill>
                        <a:latin typeface="Source Code Pro"/>
                        <a:ea typeface="Source Code Pro"/>
                        <a:cs typeface="Source Code Pro"/>
                        <a:sym typeface="Source Code Pro"/>
                      </a:endParaRPr>
                    </a:p>
                    <a:p>
                      <a:pPr indent="-317500" lvl="0" marL="457200" marR="0" rtl="0" algn="l">
                        <a:lnSpc>
                          <a:spcPct val="115000"/>
                        </a:lnSpc>
                        <a:spcBef>
                          <a:spcPts val="0"/>
                        </a:spcBef>
                        <a:spcAft>
                          <a:spcPts val="0"/>
                        </a:spcAft>
                        <a:buClr>
                          <a:schemeClr val="dk2"/>
                        </a:buClr>
                        <a:buSzPts val="1400"/>
                        <a:buFont typeface="Source Code Pro"/>
                        <a:buChar char="❏"/>
                      </a:pPr>
                      <a:r>
                        <a:rPr lang="de" sz="1400" u="none" cap="none" strike="noStrike">
                          <a:solidFill>
                            <a:schemeClr val="dk2"/>
                          </a:solidFill>
                          <a:latin typeface="Source Code Pro"/>
                          <a:ea typeface="Source Code Pro"/>
                          <a:cs typeface="Source Code Pro"/>
                          <a:sym typeface="Source Code Pro"/>
                        </a:rPr>
                        <a:t>Kurzer Exkurs in die Schematherapie</a:t>
                      </a:r>
                      <a:endParaRPr sz="1400" u="none" cap="none" strike="noStrike">
                        <a:solidFill>
                          <a:schemeClr val="dk2"/>
                        </a:solidFill>
                        <a:latin typeface="Source Code Pro"/>
                        <a:ea typeface="Source Code Pro"/>
                        <a:cs typeface="Source Code Pro"/>
                        <a:sym typeface="Source Code Pro"/>
                      </a:endParaRPr>
                    </a:p>
                    <a:p>
                      <a:pPr indent="-317500" lvl="0" marL="457200" marR="0" rtl="0" algn="l">
                        <a:lnSpc>
                          <a:spcPct val="115000"/>
                        </a:lnSpc>
                        <a:spcBef>
                          <a:spcPts val="0"/>
                        </a:spcBef>
                        <a:spcAft>
                          <a:spcPts val="0"/>
                        </a:spcAft>
                        <a:buClr>
                          <a:schemeClr val="dk2"/>
                        </a:buClr>
                        <a:buSzPts val="1400"/>
                        <a:buFont typeface="Source Code Pro"/>
                        <a:buChar char="❏"/>
                      </a:pPr>
                      <a:r>
                        <a:rPr lang="de" sz="1400" u="none" cap="none" strike="noStrike">
                          <a:solidFill>
                            <a:schemeClr val="dk2"/>
                          </a:solidFill>
                          <a:latin typeface="Source Code Pro"/>
                          <a:ea typeface="Source Code Pro"/>
                          <a:cs typeface="Source Code Pro"/>
                          <a:sym typeface="Source Code Pro"/>
                        </a:rPr>
                        <a:t>Entdecke deinen inneren Kritiker</a:t>
                      </a:r>
                      <a:endParaRPr sz="1400" u="none" cap="none" strike="noStrike">
                        <a:solidFill>
                          <a:schemeClr val="dk2"/>
                        </a:solidFill>
                        <a:latin typeface="Source Code Pro"/>
                        <a:ea typeface="Source Code Pro"/>
                        <a:cs typeface="Source Code Pro"/>
                        <a:sym typeface="Source Code Pro"/>
                      </a:endParaRPr>
                    </a:p>
                    <a:p>
                      <a:pPr indent="0" lvl="0" marL="457200" marR="0" rtl="0" algn="l">
                        <a:lnSpc>
                          <a:spcPct val="115000"/>
                        </a:lnSpc>
                        <a:spcBef>
                          <a:spcPts val="1200"/>
                        </a:spcBef>
                        <a:spcAft>
                          <a:spcPts val="0"/>
                        </a:spcAft>
                        <a:buClr>
                          <a:srgbClr val="000000"/>
                        </a:buClr>
                        <a:buSzPts val="1100"/>
                        <a:buFont typeface="Arial"/>
                        <a:buNone/>
                      </a:pPr>
                      <a:r>
                        <a:t/>
                      </a:r>
                      <a:endParaRPr sz="1100" u="none" cap="none" strike="noStrike">
                        <a:solidFill>
                          <a:schemeClr val="dk2"/>
                        </a:solidFill>
                        <a:latin typeface="Source Code Pro"/>
                        <a:ea typeface="Source Code Pro"/>
                        <a:cs typeface="Source Code Pro"/>
                        <a:sym typeface="Source Code Pro"/>
                      </a:endParaRPr>
                    </a:p>
                  </a:txBody>
                  <a:tcPr marT="91425" marB="91425" marR="91425" marL="91425">
                    <a:lnL cap="flat" cmpd="sng" w="9525">
                      <a:solidFill>
                        <a:srgbClr val="FF9900"/>
                      </a:solidFill>
                      <a:prstDash val="solid"/>
                      <a:round/>
                      <a:headEnd len="sm" w="sm" type="none"/>
                      <a:tailEnd len="sm" w="sm" type="none"/>
                    </a:lnL>
                    <a:lnR cap="flat" cmpd="sng" w="38100">
                      <a:solidFill>
                        <a:srgbClr val="FF9900"/>
                      </a:solidFill>
                      <a:prstDash val="solid"/>
                      <a:round/>
                      <a:headEnd len="sm" w="sm" type="none"/>
                      <a:tailEnd len="sm" w="sm" type="none"/>
                    </a:lnR>
                    <a:lnT cap="flat" cmpd="sng" w="38100">
                      <a:solidFill>
                        <a:srgbClr val="FF9900"/>
                      </a:solidFill>
                      <a:prstDash val="solid"/>
                      <a:round/>
                      <a:headEnd len="sm" w="sm" type="none"/>
                      <a:tailEnd len="sm" w="sm" type="none"/>
                    </a:lnT>
                    <a:lnB cap="flat" cmpd="sng" w="38100">
                      <a:solidFill>
                        <a:srgbClr val="FF9900"/>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latin typeface="Amatic SC"/>
                        <a:ea typeface="Amatic SC"/>
                        <a:cs typeface="Amatic SC"/>
                        <a:sym typeface="Amatic SC"/>
                      </a:endParaRPr>
                    </a:p>
                    <a:p>
                      <a:pPr indent="0" lvl="0" marL="0" marR="0" rtl="0" algn="l">
                        <a:lnSpc>
                          <a:spcPct val="100000"/>
                        </a:lnSpc>
                        <a:spcBef>
                          <a:spcPts val="0"/>
                        </a:spcBef>
                        <a:spcAft>
                          <a:spcPts val="0"/>
                        </a:spcAft>
                        <a:buClr>
                          <a:srgbClr val="000000"/>
                        </a:buClr>
                        <a:buSzPts val="1800"/>
                        <a:buFont typeface="Arial"/>
                        <a:buNone/>
                      </a:pPr>
                      <a:r>
                        <a:rPr b="1" lang="de" sz="1800" u="none" cap="none" strike="noStrike">
                          <a:latin typeface="Amatic SC"/>
                          <a:ea typeface="Amatic SC"/>
                          <a:cs typeface="Amatic SC"/>
                          <a:sym typeface="Amatic SC"/>
                        </a:rPr>
                        <a:t>Teil 2</a:t>
                      </a:r>
                      <a:endParaRPr b="1" sz="1800" u="none" cap="none" strike="noStrike">
                        <a:latin typeface="Amatic SC"/>
                        <a:ea typeface="Amatic SC"/>
                        <a:cs typeface="Amatic SC"/>
                        <a:sym typeface="Amatic SC"/>
                      </a:endParaRPr>
                    </a:p>
                  </a:txBody>
                  <a:tcPr marT="91425" marB="91425" marR="91425" marL="91425">
                    <a:lnT cap="flat" cmpd="sng" w="38100">
                      <a:solidFill>
                        <a:srgbClr val="FF9900"/>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298450" lvl="0" marL="457200" marR="0" rtl="0" algn="l">
                        <a:lnSpc>
                          <a:spcPct val="115000"/>
                        </a:lnSpc>
                        <a:spcBef>
                          <a:spcPts val="0"/>
                        </a:spcBef>
                        <a:spcAft>
                          <a:spcPts val="0"/>
                        </a:spcAft>
                        <a:buClr>
                          <a:schemeClr val="dk2"/>
                        </a:buClr>
                        <a:buSzPts val="1100"/>
                        <a:buFont typeface="Source Code Pro"/>
                        <a:buChar char="❏"/>
                      </a:pPr>
                      <a:r>
                        <a:rPr lang="de" sz="1100" u="none" cap="none" strike="noStrike">
                          <a:solidFill>
                            <a:schemeClr val="dk2"/>
                          </a:solidFill>
                          <a:latin typeface="Source Code Pro"/>
                          <a:ea typeface="Source Code Pro"/>
                          <a:cs typeface="Source Code Pro"/>
                          <a:sym typeface="Source Code Pro"/>
                        </a:rPr>
                        <a:t>Tools im Umgang mit Selbstzweifel:</a:t>
                      </a:r>
                      <a:endParaRPr sz="1100" u="none" cap="none" strike="noStrike">
                        <a:solidFill>
                          <a:schemeClr val="dk2"/>
                        </a:solidFill>
                        <a:latin typeface="Source Code Pro"/>
                        <a:ea typeface="Source Code Pro"/>
                        <a:cs typeface="Source Code Pro"/>
                        <a:sym typeface="Source Code Pro"/>
                      </a:endParaRPr>
                    </a:p>
                    <a:p>
                      <a:pPr indent="-298450" lvl="0" marL="914400" marR="0" rtl="0" algn="l">
                        <a:lnSpc>
                          <a:spcPct val="115000"/>
                        </a:lnSpc>
                        <a:spcBef>
                          <a:spcPts val="0"/>
                        </a:spcBef>
                        <a:spcAft>
                          <a:spcPts val="0"/>
                        </a:spcAft>
                        <a:buClr>
                          <a:schemeClr val="dk2"/>
                        </a:buClr>
                        <a:buSzPts val="1100"/>
                        <a:buFont typeface="Source Code Pro"/>
                        <a:buAutoNum type="arabicPeriod"/>
                      </a:pPr>
                      <a:r>
                        <a:rPr lang="de" sz="1100" u="none" cap="none" strike="noStrike">
                          <a:solidFill>
                            <a:schemeClr val="dk2"/>
                          </a:solidFill>
                          <a:latin typeface="Source Code Pro"/>
                          <a:ea typeface="Source Code Pro"/>
                          <a:cs typeface="Source Code Pro"/>
                          <a:sym typeface="Source Code Pro"/>
                        </a:rPr>
                        <a:t>Achtsamkeit - Exkurs in Achtsamkeit</a:t>
                      </a:r>
                      <a:endParaRPr sz="1100" u="none" cap="none" strike="noStrike">
                        <a:solidFill>
                          <a:schemeClr val="dk2"/>
                        </a:solidFill>
                        <a:latin typeface="Source Code Pro"/>
                        <a:ea typeface="Source Code Pro"/>
                        <a:cs typeface="Source Code Pro"/>
                        <a:sym typeface="Source Code Pro"/>
                      </a:endParaRPr>
                    </a:p>
                    <a:p>
                      <a:pPr indent="-298450" lvl="0" marL="914400" marR="0" rtl="0" algn="l">
                        <a:lnSpc>
                          <a:spcPct val="115000"/>
                        </a:lnSpc>
                        <a:spcBef>
                          <a:spcPts val="0"/>
                        </a:spcBef>
                        <a:spcAft>
                          <a:spcPts val="0"/>
                        </a:spcAft>
                        <a:buClr>
                          <a:schemeClr val="dk2"/>
                        </a:buClr>
                        <a:buSzPts val="1100"/>
                        <a:buFont typeface="Source Code Pro"/>
                        <a:buAutoNum type="arabicPeriod"/>
                      </a:pPr>
                      <a:r>
                        <a:rPr lang="de" sz="1100" u="none" cap="none" strike="noStrike">
                          <a:solidFill>
                            <a:schemeClr val="dk2"/>
                          </a:solidFill>
                          <a:latin typeface="Source Code Pro"/>
                          <a:ea typeface="Source Code Pro"/>
                          <a:cs typeface="Source Code Pro"/>
                          <a:sym typeface="Source Code Pro"/>
                        </a:rPr>
                        <a:t>Gedanken-Stopp</a:t>
                      </a:r>
                      <a:endParaRPr sz="1100" u="none" cap="none" strike="noStrike">
                        <a:solidFill>
                          <a:schemeClr val="dk2"/>
                        </a:solidFill>
                        <a:latin typeface="Source Code Pro"/>
                        <a:ea typeface="Source Code Pro"/>
                        <a:cs typeface="Source Code Pro"/>
                        <a:sym typeface="Source Code Pro"/>
                      </a:endParaRPr>
                    </a:p>
                    <a:p>
                      <a:pPr indent="-298450" lvl="0" marL="914400" marR="0" rtl="0" algn="l">
                        <a:lnSpc>
                          <a:spcPct val="115000"/>
                        </a:lnSpc>
                        <a:spcBef>
                          <a:spcPts val="0"/>
                        </a:spcBef>
                        <a:spcAft>
                          <a:spcPts val="0"/>
                        </a:spcAft>
                        <a:buClr>
                          <a:schemeClr val="dk2"/>
                        </a:buClr>
                        <a:buSzPts val="1100"/>
                        <a:buFont typeface="Source Code Pro"/>
                        <a:buAutoNum type="arabicPeriod"/>
                      </a:pPr>
                      <a:r>
                        <a:rPr lang="de" sz="1100" u="none" cap="none" strike="noStrike">
                          <a:solidFill>
                            <a:schemeClr val="dk2"/>
                          </a:solidFill>
                          <a:latin typeface="Source Code Pro"/>
                          <a:ea typeface="Source Code Pro"/>
                          <a:cs typeface="Source Code Pro"/>
                          <a:sym typeface="Source Code Pro"/>
                        </a:rPr>
                        <a:t>Reframing</a:t>
                      </a:r>
                      <a:endParaRPr sz="1100" u="none" cap="none" strike="noStrike">
                        <a:solidFill>
                          <a:schemeClr val="dk2"/>
                        </a:solidFill>
                        <a:latin typeface="Source Code Pro"/>
                        <a:ea typeface="Source Code Pro"/>
                        <a:cs typeface="Source Code Pro"/>
                        <a:sym typeface="Source Code Pro"/>
                      </a:endParaRPr>
                    </a:p>
                    <a:p>
                      <a:pPr indent="-298450" lvl="0" marL="914400" marR="0" rtl="0" algn="l">
                        <a:lnSpc>
                          <a:spcPct val="115000"/>
                        </a:lnSpc>
                        <a:spcBef>
                          <a:spcPts val="0"/>
                        </a:spcBef>
                        <a:spcAft>
                          <a:spcPts val="0"/>
                        </a:spcAft>
                        <a:buClr>
                          <a:schemeClr val="dk2"/>
                        </a:buClr>
                        <a:buSzPts val="1100"/>
                        <a:buFont typeface="Source Code Pro"/>
                        <a:buAutoNum type="arabicPeriod"/>
                      </a:pPr>
                      <a:r>
                        <a:rPr lang="de" sz="1100" u="none" cap="none" strike="noStrike">
                          <a:solidFill>
                            <a:schemeClr val="dk2"/>
                          </a:solidFill>
                          <a:latin typeface="Source Code Pro"/>
                          <a:ea typeface="Source Code Pro"/>
                          <a:cs typeface="Source Code Pro"/>
                          <a:sym typeface="Source Code Pro"/>
                        </a:rPr>
                        <a:t>Einführen vom liebevollen Begleiter</a:t>
                      </a:r>
                      <a:endParaRPr sz="1100" u="none" cap="none" strike="noStrike">
                        <a:solidFill>
                          <a:schemeClr val="dk2"/>
                        </a:solidFill>
                        <a:latin typeface="Source Code Pro"/>
                        <a:ea typeface="Source Code Pro"/>
                        <a:cs typeface="Source Code Pro"/>
                        <a:sym typeface="Source Code Pro"/>
                      </a:endParaRPr>
                    </a:p>
                  </a:txBody>
                  <a:tcPr marT="91425" marB="91425" marR="91425" marL="91425">
                    <a:lnT cap="flat" cmpd="sng" w="38100">
                      <a:solidFill>
                        <a:srgbClr val="FF9900"/>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0"/>
          <p:cNvSpPr txBox="1"/>
          <p:nvPr>
            <p:ph type="title"/>
          </p:nvPr>
        </p:nvSpPr>
        <p:spPr>
          <a:xfrm>
            <a:off x="311700" y="447150"/>
            <a:ext cx="85206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de"/>
              <a:t>Take home Messages</a:t>
            </a:r>
            <a:endParaRPr/>
          </a:p>
        </p:txBody>
      </p:sp>
      <p:sp>
        <p:nvSpPr>
          <p:cNvPr id="237" name="Google Shape;237;p30"/>
          <p:cNvSpPr txBox="1"/>
          <p:nvPr>
            <p:ph idx="1" type="body"/>
          </p:nvPr>
        </p:nvSpPr>
        <p:spPr>
          <a:xfrm>
            <a:off x="311700" y="1640077"/>
            <a:ext cx="8520600" cy="2462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de"/>
              <a:t>Jeder Mensch hat Selbstzweifel - das ist normal!</a:t>
            </a:r>
            <a:endParaRPr/>
          </a:p>
          <a:p>
            <a:pPr indent="-342900" lvl="0" marL="457200" rtl="0" algn="l">
              <a:lnSpc>
                <a:spcPct val="115000"/>
              </a:lnSpc>
              <a:spcBef>
                <a:spcPts val="0"/>
              </a:spcBef>
              <a:spcAft>
                <a:spcPts val="0"/>
              </a:spcAft>
              <a:buSzPts val="1800"/>
              <a:buChar char="❏"/>
            </a:pPr>
            <a:r>
              <a:rPr lang="de"/>
              <a:t>Es gibt verschiedene Tools im Umgang mit Selbstzweifel - wir können diese Selbstzweifel bewusst wahrnehmen und damit verändern. </a:t>
            </a:r>
            <a:endParaRPr/>
          </a:p>
          <a:p>
            <a:pPr indent="0" lvl="0" marL="457200" rtl="0" algn="l">
              <a:lnSpc>
                <a:spcPct val="115000"/>
              </a:lnSpc>
              <a:spcBef>
                <a:spcPts val="1200"/>
              </a:spcBef>
              <a:spcAft>
                <a:spcPts val="1200"/>
              </a:spcAft>
              <a:buSzPts val="1800"/>
              <a:buNone/>
            </a:pPr>
            <a:r>
              <a:rPr lang="de"/>
              <a:t>Dies stärkt den Selbstwert!!!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de"/>
              <a:t>Noch Fragen?</a:t>
            </a:r>
            <a:endParaRPr/>
          </a:p>
        </p:txBody>
      </p:sp>
      <p:pic>
        <p:nvPicPr>
          <p:cNvPr id="243" name="Google Shape;243;p31"/>
          <p:cNvPicPr preferRelativeResize="0"/>
          <p:nvPr/>
        </p:nvPicPr>
        <p:blipFill rotWithShape="1">
          <a:blip r:embed="rId3">
            <a:alphaModFix/>
          </a:blip>
          <a:srcRect b="0" l="0" r="0" t="0"/>
          <a:stretch/>
        </p:blipFill>
        <p:spPr>
          <a:xfrm>
            <a:off x="1988786" y="1248175"/>
            <a:ext cx="5166424" cy="34477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2"/>
          <p:cNvSpPr txBox="1"/>
          <p:nvPr>
            <p:ph type="title"/>
          </p:nvPr>
        </p:nvSpPr>
        <p:spPr>
          <a:xfrm>
            <a:off x="54525" y="292850"/>
            <a:ext cx="49215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de"/>
              <a:t>Literatur</a:t>
            </a:r>
            <a:endParaRPr/>
          </a:p>
        </p:txBody>
      </p:sp>
      <p:sp>
        <p:nvSpPr>
          <p:cNvPr id="249" name="Google Shape;249;p32"/>
          <p:cNvSpPr txBox="1"/>
          <p:nvPr>
            <p:ph idx="1" type="body"/>
          </p:nvPr>
        </p:nvSpPr>
        <p:spPr>
          <a:xfrm>
            <a:off x="339150" y="1093850"/>
            <a:ext cx="4866600" cy="37695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SzPts val="1800"/>
              <a:buNone/>
            </a:pPr>
            <a:r>
              <a:rPr lang="de" sz="1400"/>
              <a:t>Jacob, G. (2022).</a:t>
            </a:r>
            <a:r>
              <a:rPr i="1" lang="de" sz="1400"/>
              <a:t> Raus aus Schema F. </a:t>
            </a:r>
            <a:r>
              <a:rPr lang="de" sz="1400"/>
              <a:t>Weinheim: Beltz Verlag.</a:t>
            </a:r>
            <a:endParaRPr sz="1400"/>
          </a:p>
          <a:p>
            <a:pPr indent="0" lvl="0" marL="0" rtl="0" algn="l">
              <a:lnSpc>
                <a:spcPct val="95000"/>
              </a:lnSpc>
              <a:spcBef>
                <a:spcPts val="1200"/>
              </a:spcBef>
              <a:spcAft>
                <a:spcPts val="0"/>
              </a:spcAft>
              <a:buSzPts val="1800"/>
              <a:buNone/>
            </a:pPr>
            <a:r>
              <a:t/>
            </a:r>
            <a:endParaRPr i="1" sz="1400"/>
          </a:p>
          <a:p>
            <a:pPr indent="0" lvl="0" marL="0" rtl="0" algn="l">
              <a:lnSpc>
                <a:spcPct val="95000"/>
              </a:lnSpc>
              <a:spcBef>
                <a:spcPts val="1200"/>
              </a:spcBef>
              <a:spcAft>
                <a:spcPts val="0"/>
              </a:spcAft>
              <a:buSzPts val="1800"/>
              <a:buNone/>
            </a:pPr>
            <a:r>
              <a:rPr lang="de" sz="1400"/>
              <a:t>Stahl, S.</a:t>
            </a:r>
            <a:r>
              <a:rPr i="1" lang="de" sz="1400"/>
              <a:t> </a:t>
            </a:r>
            <a:r>
              <a:rPr lang="de" sz="1400"/>
              <a:t>(2020).</a:t>
            </a:r>
            <a:r>
              <a:rPr i="1" lang="de" sz="1400"/>
              <a:t> So stärken Sie ihr Selbstwertgefühl.</a:t>
            </a:r>
            <a:r>
              <a:rPr lang="de" sz="1400"/>
              <a:t>München: Kailash Verlag.</a:t>
            </a:r>
            <a:endParaRPr sz="1400"/>
          </a:p>
          <a:p>
            <a:pPr indent="0" lvl="0" marL="0" rtl="0" algn="l">
              <a:lnSpc>
                <a:spcPct val="95000"/>
              </a:lnSpc>
              <a:spcBef>
                <a:spcPts val="1200"/>
              </a:spcBef>
              <a:spcAft>
                <a:spcPts val="0"/>
              </a:spcAft>
              <a:buSzPts val="440"/>
              <a:buNone/>
            </a:pPr>
            <a:r>
              <a:t/>
            </a:r>
            <a:endParaRPr i="1" sz="1400"/>
          </a:p>
          <a:p>
            <a:pPr indent="0" lvl="0" marL="0" rtl="0" algn="l">
              <a:lnSpc>
                <a:spcPct val="95000"/>
              </a:lnSpc>
              <a:spcBef>
                <a:spcPts val="1200"/>
              </a:spcBef>
              <a:spcAft>
                <a:spcPts val="0"/>
              </a:spcAft>
              <a:buSzPts val="1800"/>
              <a:buNone/>
            </a:pPr>
            <a:r>
              <a:rPr lang="de" sz="1400"/>
              <a:t>Fassbinder, E., Schweiger, U. &amp; Jacob, G. (2016). </a:t>
            </a:r>
            <a:r>
              <a:rPr i="1" lang="de" sz="1400"/>
              <a:t>Schematherapie</a:t>
            </a:r>
            <a:r>
              <a:rPr lang="de" sz="1400"/>
              <a:t>. Weinheim: Beltz Verlag.</a:t>
            </a:r>
            <a:endParaRPr sz="1400"/>
          </a:p>
          <a:p>
            <a:pPr indent="0" lvl="0" marL="0" rtl="0" algn="l">
              <a:lnSpc>
                <a:spcPct val="95000"/>
              </a:lnSpc>
              <a:spcBef>
                <a:spcPts val="1200"/>
              </a:spcBef>
              <a:spcAft>
                <a:spcPts val="0"/>
              </a:spcAft>
              <a:buSzPts val="1800"/>
              <a:buNone/>
            </a:pPr>
            <a:r>
              <a:t/>
            </a:r>
            <a:endParaRPr i="1" sz="1400"/>
          </a:p>
          <a:p>
            <a:pPr indent="0" lvl="0" marL="0" rtl="0" algn="l">
              <a:lnSpc>
                <a:spcPct val="95000"/>
              </a:lnSpc>
              <a:spcBef>
                <a:spcPts val="1200"/>
              </a:spcBef>
              <a:spcAft>
                <a:spcPts val="1200"/>
              </a:spcAft>
              <a:buSzPts val="1800"/>
              <a:buNone/>
            </a:pPr>
            <a:r>
              <a:rPr lang="de" sz="1400"/>
              <a:t>Potreck-Rose, F. &amp; Jacob, G. (2019). </a:t>
            </a:r>
            <a:r>
              <a:rPr i="1" lang="de" sz="1400"/>
              <a:t>Selbstzuwendung, Selbstakzeptanz und Selbstvertrauen. </a:t>
            </a:r>
            <a:r>
              <a:rPr lang="de" sz="1400"/>
              <a:t>Stuttgart: Klett-Cotta.</a:t>
            </a:r>
            <a:endParaRPr sz="1400"/>
          </a:p>
        </p:txBody>
      </p:sp>
      <p:pic>
        <p:nvPicPr>
          <p:cNvPr id="250" name="Google Shape;250;p32"/>
          <p:cNvPicPr preferRelativeResize="0"/>
          <p:nvPr/>
        </p:nvPicPr>
        <p:blipFill rotWithShape="1">
          <a:blip r:embed="rId3">
            <a:alphaModFix/>
          </a:blip>
          <a:srcRect b="0" l="0" r="30966" t="0"/>
          <a:stretch/>
        </p:blipFill>
        <p:spPr>
          <a:xfrm>
            <a:off x="5233150" y="0"/>
            <a:ext cx="3910848" cy="51809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3"/>
          <p:cNvSpPr txBox="1"/>
          <p:nvPr>
            <p:ph type="title"/>
          </p:nvPr>
        </p:nvSpPr>
        <p:spPr>
          <a:xfrm>
            <a:off x="40650" y="280000"/>
            <a:ext cx="49215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de"/>
              <a:t>Websites</a:t>
            </a:r>
            <a:endParaRPr/>
          </a:p>
        </p:txBody>
      </p:sp>
      <p:sp>
        <p:nvSpPr>
          <p:cNvPr id="256" name="Google Shape;256;p33"/>
          <p:cNvSpPr txBox="1"/>
          <p:nvPr>
            <p:ph idx="1" type="body"/>
          </p:nvPr>
        </p:nvSpPr>
        <p:spPr>
          <a:xfrm>
            <a:off x="311700" y="1228675"/>
            <a:ext cx="4379400" cy="33402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95000"/>
              </a:lnSpc>
              <a:spcBef>
                <a:spcPts val="0"/>
              </a:spcBef>
              <a:spcAft>
                <a:spcPts val="0"/>
              </a:spcAft>
              <a:buSzPts val="1800"/>
              <a:buNone/>
            </a:pPr>
            <a:r>
              <a:rPr i="1" lang="de" sz="1600"/>
              <a:t>www.psychologie.ch</a:t>
            </a:r>
            <a:endParaRPr i="1" sz="1600"/>
          </a:p>
          <a:p>
            <a:pPr indent="0" lvl="0" marL="0" rtl="0" algn="l">
              <a:lnSpc>
                <a:spcPct val="95000"/>
              </a:lnSpc>
              <a:spcBef>
                <a:spcPts val="1200"/>
              </a:spcBef>
              <a:spcAft>
                <a:spcPts val="0"/>
              </a:spcAft>
              <a:buSzPts val="1800"/>
              <a:buNone/>
            </a:pPr>
            <a:r>
              <a:rPr i="1" lang="de" sz="1600"/>
              <a:t>www.wepractice.ch</a:t>
            </a:r>
            <a:endParaRPr i="1" sz="1600"/>
          </a:p>
          <a:p>
            <a:pPr indent="0" lvl="0" marL="0" rtl="0" algn="l">
              <a:lnSpc>
                <a:spcPct val="95000"/>
              </a:lnSpc>
              <a:spcBef>
                <a:spcPts val="1200"/>
              </a:spcBef>
              <a:spcAft>
                <a:spcPts val="0"/>
              </a:spcAft>
              <a:buSzPts val="1800"/>
              <a:buNone/>
            </a:pPr>
            <a:r>
              <a:t/>
            </a:r>
            <a:endParaRPr i="1" sz="1600"/>
          </a:p>
          <a:p>
            <a:pPr indent="0" lvl="0" marL="0" rtl="0" algn="l">
              <a:lnSpc>
                <a:spcPct val="95000"/>
              </a:lnSpc>
              <a:spcBef>
                <a:spcPts val="1200"/>
              </a:spcBef>
              <a:spcAft>
                <a:spcPts val="0"/>
              </a:spcAft>
              <a:buSzPts val="1800"/>
              <a:buNone/>
            </a:pPr>
            <a:r>
              <a:rPr i="1" lang="de" sz="1600"/>
              <a:t>www.bessgutmacher.ch</a:t>
            </a:r>
            <a:endParaRPr i="1" sz="1600"/>
          </a:p>
          <a:p>
            <a:pPr indent="0" lvl="0" marL="0" rtl="0" algn="l">
              <a:lnSpc>
                <a:spcPct val="95000"/>
              </a:lnSpc>
              <a:spcBef>
                <a:spcPts val="1200"/>
              </a:spcBef>
              <a:spcAft>
                <a:spcPts val="0"/>
              </a:spcAft>
              <a:buSzPts val="1800"/>
              <a:buNone/>
            </a:pPr>
            <a:r>
              <a:rPr i="1" lang="de" sz="1600"/>
              <a:t>www.chowling.ch</a:t>
            </a:r>
            <a:endParaRPr i="1" sz="1600"/>
          </a:p>
          <a:p>
            <a:pPr indent="0" lvl="0" marL="0" rtl="0" algn="l">
              <a:lnSpc>
                <a:spcPct val="95000"/>
              </a:lnSpc>
              <a:spcBef>
                <a:spcPts val="1200"/>
              </a:spcBef>
              <a:spcAft>
                <a:spcPts val="0"/>
              </a:spcAft>
              <a:buSzPts val="1800"/>
              <a:buNone/>
            </a:pPr>
            <a:r>
              <a:t/>
            </a:r>
            <a:endParaRPr i="1" sz="1600"/>
          </a:p>
          <a:p>
            <a:pPr indent="0" lvl="0" marL="0" rtl="0" algn="l">
              <a:lnSpc>
                <a:spcPct val="95000"/>
              </a:lnSpc>
              <a:spcBef>
                <a:spcPts val="1200"/>
              </a:spcBef>
              <a:spcAft>
                <a:spcPts val="0"/>
              </a:spcAft>
              <a:buSzPts val="1800"/>
              <a:buNone/>
            </a:pPr>
            <a:r>
              <a:rPr i="1" lang="de" sz="1600"/>
              <a:t>Video Alfred:</a:t>
            </a:r>
            <a:endParaRPr i="1" sz="1600"/>
          </a:p>
          <a:p>
            <a:pPr indent="0" lvl="0" marL="0" rtl="0" algn="l">
              <a:lnSpc>
                <a:spcPct val="95000"/>
              </a:lnSpc>
              <a:spcBef>
                <a:spcPts val="1200"/>
              </a:spcBef>
              <a:spcAft>
                <a:spcPts val="1200"/>
              </a:spcAft>
              <a:buSzPts val="1800"/>
              <a:buNone/>
            </a:pPr>
            <a:r>
              <a:rPr i="1" lang="de" sz="1600"/>
              <a:t>https://www.youtube.com/watch?v=y2qOtk46WVw</a:t>
            </a:r>
            <a:endParaRPr i="1" sz="1600"/>
          </a:p>
        </p:txBody>
      </p:sp>
      <p:pic>
        <p:nvPicPr>
          <p:cNvPr id="257" name="Google Shape;257;p33"/>
          <p:cNvPicPr preferRelativeResize="0"/>
          <p:nvPr/>
        </p:nvPicPr>
        <p:blipFill rotWithShape="1">
          <a:blip r:embed="rId3">
            <a:alphaModFix/>
          </a:blip>
          <a:srcRect b="0" l="0" r="30966" t="0"/>
          <a:stretch/>
        </p:blipFill>
        <p:spPr>
          <a:xfrm>
            <a:off x="5233150" y="0"/>
            <a:ext cx="3910848" cy="5180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D6D6D6"/>
        </a:solidFill>
      </p:bgPr>
    </p:bg>
    <p:spTree>
      <p:nvGrpSpPr>
        <p:cNvPr id="69" name="Shape 69"/>
        <p:cNvGrpSpPr/>
        <p:nvPr/>
      </p:nvGrpSpPr>
      <p:grpSpPr>
        <a:xfrm>
          <a:off x="0" y="0"/>
          <a:ext cx="0" cy="0"/>
          <a:chOff x="0" y="0"/>
          <a:chExt cx="0" cy="0"/>
        </a:xfrm>
      </p:grpSpPr>
      <p:sp>
        <p:nvSpPr>
          <p:cNvPr id="70" name="Google Shape;70;p4"/>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de"/>
              <a:t>MINIMETER UMFRAGE:</a:t>
            </a:r>
            <a:endParaRPr/>
          </a:p>
        </p:txBody>
      </p:sp>
      <p:sp>
        <p:nvSpPr>
          <p:cNvPr id="71" name="Google Shape;71;p4"/>
          <p:cNvSpPr txBox="1"/>
          <p:nvPr>
            <p:ph idx="1" type="body"/>
          </p:nvPr>
        </p:nvSpPr>
        <p:spPr>
          <a:xfrm>
            <a:off x="801400" y="1228675"/>
            <a:ext cx="7547700" cy="3340200"/>
          </a:xfrm>
          <a:prstGeom prst="rect">
            <a:avLst/>
          </a:prstGeom>
          <a:noFill/>
          <a:ln>
            <a:noFill/>
          </a:ln>
        </p:spPr>
        <p:txBody>
          <a:bodyPr anchorCtr="0" anchor="t" bIns="91425" lIns="91425" spcFirstLastPara="1" rIns="91425" wrap="square" tIns="91425">
            <a:normAutofit/>
          </a:bodyPr>
          <a:lstStyle/>
          <a:p>
            <a:pPr indent="-330200" lvl="0" marL="457200" rtl="0" algn="l">
              <a:lnSpc>
                <a:spcPct val="100000"/>
              </a:lnSpc>
              <a:spcBef>
                <a:spcPts val="0"/>
              </a:spcBef>
              <a:spcAft>
                <a:spcPts val="0"/>
              </a:spcAft>
              <a:buClr>
                <a:srgbClr val="000000"/>
              </a:buClr>
              <a:buSzPts val="1600"/>
              <a:buFont typeface="Source Code Pro"/>
              <a:buAutoNum type="arabicPeriod"/>
            </a:pPr>
            <a:r>
              <a:rPr lang="de" sz="1600">
                <a:solidFill>
                  <a:srgbClr val="000000"/>
                </a:solidFill>
              </a:rPr>
              <a:t>Wieviel Selbstzweifel erlebt ihr in eurem Alltag? 1(überhaupt nicht), 2 (wenig), 3 (ziemlich), 4 (viel), 5 (sehr viel)</a:t>
            </a:r>
            <a:endParaRPr sz="1600">
              <a:solidFill>
                <a:srgbClr val="000000"/>
              </a:solidFill>
            </a:endParaRPr>
          </a:p>
          <a:p>
            <a:pPr indent="0" lvl="0" marL="0" rtl="0" algn="l">
              <a:lnSpc>
                <a:spcPct val="100000"/>
              </a:lnSpc>
              <a:spcBef>
                <a:spcPts val="0"/>
              </a:spcBef>
              <a:spcAft>
                <a:spcPts val="0"/>
              </a:spcAft>
              <a:buSzPts val="1800"/>
              <a:buNone/>
            </a:pPr>
            <a:r>
              <a:t/>
            </a:r>
            <a:endParaRPr sz="1600">
              <a:solidFill>
                <a:srgbClr val="000000"/>
              </a:solidFill>
            </a:endParaRPr>
          </a:p>
          <a:p>
            <a:pPr indent="-330200" lvl="0" marL="457200" rtl="0" algn="l">
              <a:lnSpc>
                <a:spcPct val="100000"/>
              </a:lnSpc>
              <a:spcBef>
                <a:spcPts val="0"/>
              </a:spcBef>
              <a:spcAft>
                <a:spcPts val="0"/>
              </a:spcAft>
              <a:buClr>
                <a:srgbClr val="000000"/>
              </a:buClr>
              <a:buSzPts val="1600"/>
              <a:buFont typeface="Source Code Pro"/>
              <a:buAutoNum type="arabicPeriod"/>
            </a:pPr>
            <a:r>
              <a:rPr lang="de" sz="1600">
                <a:solidFill>
                  <a:srgbClr val="000000"/>
                </a:solidFill>
              </a:rPr>
              <a:t>Wie oft blockiert euch der Selbstzweifel? 1-5</a:t>
            </a:r>
            <a:endParaRPr sz="1600">
              <a:solidFill>
                <a:srgbClr val="000000"/>
              </a:solidFill>
            </a:endParaRPr>
          </a:p>
          <a:p>
            <a:pPr indent="0" lvl="0" marL="0" rtl="0" algn="l">
              <a:lnSpc>
                <a:spcPct val="100000"/>
              </a:lnSpc>
              <a:spcBef>
                <a:spcPts val="0"/>
              </a:spcBef>
              <a:spcAft>
                <a:spcPts val="0"/>
              </a:spcAft>
              <a:buSzPts val="1800"/>
              <a:buNone/>
            </a:pPr>
            <a:r>
              <a:t/>
            </a:r>
            <a:endParaRPr sz="1600">
              <a:solidFill>
                <a:srgbClr val="000000"/>
              </a:solidFill>
            </a:endParaRPr>
          </a:p>
          <a:p>
            <a:pPr indent="-330200" lvl="0" marL="457200" rtl="0" algn="l">
              <a:lnSpc>
                <a:spcPct val="100000"/>
              </a:lnSpc>
              <a:spcBef>
                <a:spcPts val="0"/>
              </a:spcBef>
              <a:spcAft>
                <a:spcPts val="0"/>
              </a:spcAft>
              <a:buClr>
                <a:srgbClr val="000000"/>
              </a:buClr>
              <a:buSzPts val="1600"/>
              <a:buFont typeface="Source Code Pro"/>
              <a:buAutoNum type="arabicPeriod"/>
            </a:pPr>
            <a:r>
              <a:rPr lang="de" sz="1600">
                <a:solidFill>
                  <a:srgbClr val="000000"/>
                </a:solidFill>
              </a:rPr>
              <a:t>Wie kompetent fühlt ihr euch im Umgang mit Selbstzweifel? 1-5</a:t>
            </a:r>
            <a:endParaRPr sz="1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5" title="Mentimeter - Interactive Presentations"/>
          <p:cNvPicPr preferRelativeResize="0"/>
          <p:nvPr/>
        </p:nvPicPr>
        <p:blipFill rotWithShape="1">
          <a:blip r:embed="rId3">
            <a:alphaModFix/>
          </a:blip>
          <a:srcRect b="0" l="0" r="0" t="0"/>
          <a:stretch/>
        </p:blipFill>
        <p:spPr>
          <a:xfrm>
            <a:off x="0" y="-1"/>
            <a:ext cx="9144000" cy="5143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6"/>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de">
                <a:solidFill>
                  <a:srgbClr val="E69138"/>
                </a:solidFill>
              </a:rPr>
              <a:t>alfred, die eule</a:t>
            </a:r>
            <a:endParaRPr>
              <a:solidFill>
                <a:srgbClr val="E69138"/>
              </a:solidFill>
            </a:endParaRPr>
          </a:p>
        </p:txBody>
      </p:sp>
      <p:pic>
        <p:nvPicPr>
          <p:cNvPr id="82" name="Google Shape;82;p6" title="Alfred y la Sombra - por Anne Hilde Vassbø Hagen"/>
          <p:cNvPicPr preferRelativeResize="0"/>
          <p:nvPr/>
        </p:nvPicPr>
        <p:blipFill rotWithShape="1">
          <a:blip r:embed="rId3">
            <a:alphaModFix/>
          </a:blip>
          <a:srcRect b="0" l="0" r="0" t="0"/>
          <a:stretch/>
        </p:blipFill>
        <p:spPr>
          <a:xfrm>
            <a:off x="1040730" y="991476"/>
            <a:ext cx="7062540" cy="399033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
                                        <p:tgtEl>
                                          <p:spTgt spid="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D6D6D6"/>
        </a:solidFill>
      </p:bgPr>
    </p:bg>
    <p:spTree>
      <p:nvGrpSpPr>
        <p:cNvPr id="86" name="Shape 86"/>
        <p:cNvGrpSpPr/>
        <p:nvPr/>
      </p:nvGrpSpPr>
      <p:grpSpPr>
        <a:xfrm>
          <a:off x="0" y="0"/>
          <a:ext cx="0" cy="0"/>
          <a:chOff x="0" y="0"/>
          <a:chExt cx="0" cy="0"/>
        </a:xfrm>
      </p:grpSpPr>
      <p:sp>
        <p:nvSpPr>
          <p:cNvPr id="87" name="Google Shape;87;p7"/>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de"/>
              <a:t>MINIMETER UMFRAGE:</a:t>
            </a:r>
            <a:endParaRPr/>
          </a:p>
        </p:txBody>
      </p:sp>
      <p:sp>
        <p:nvSpPr>
          <p:cNvPr id="88" name="Google Shape;88;p7"/>
          <p:cNvSpPr txBox="1"/>
          <p:nvPr>
            <p:ph idx="1" type="body"/>
          </p:nvPr>
        </p:nvSpPr>
        <p:spPr>
          <a:xfrm>
            <a:off x="917950" y="1228675"/>
            <a:ext cx="7416600" cy="33402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t/>
            </a:r>
            <a:endParaRPr/>
          </a:p>
          <a:p>
            <a:pPr indent="-342900" lvl="0" marL="457200" rtl="0" algn="l">
              <a:lnSpc>
                <a:spcPct val="115000"/>
              </a:lnSpc>
              <a:spcBef>
                <a:spcPts val="1200"/>
              </a:spcBef>
              <a:spcAft>
                <a:spcPts val="0"/>
              </a:spcAft>
              <a:buSzPts val="1800"/>
              <a:buChar char="-"/>
            </a:pPr>
            <a:r>
              <a:rPr lang="de"/>
              <a:t>Was sind Selbstzweifel?</a:t>
            </a:r>
            <a:endParaRPr/>
          </a:p>
          <a:p>
            <a:pPr indent="-342900" lvl="0" marL="457200" rtl="0" algn="l">
              <a:lnSpc>
                <a:spcPct val="115000"/>
              </a:lnSpc>
              <a:spcBef>
                <a:spcPts val="0"/>
              </a:spcBef>
              <a:spcAft>
                <a:spcPts val="0"/>
              </a:spcAft>
              <a:buSzPts val="1800"/>
              <a:buChar char="-"/>
            </a:pPr>
            <a:r>
              <a:rPr lang="de"/>
              <a:t>Wie zeigen sich Selbstzweifel?</a:t>
            </a:r>
            <a:endParaRPr/>
          </a:p>
          <a:p>
            <a:pPr indent="0" lvl="0" marL="45720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1200"/>
              </a:spcAft>
              <a:buSzPts val="1800"/>
              <a:buNone/>
            </a:pPr>
            <a:r>
              <a:rPr lang="de"/>
              <a:t>TEXTFELD ZUM EINGEBEN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8" title="Mentimeter - Interactive Presentations"/>
          <p:cNvPicPr preferRelativeResize="0"/>
          <p:nvPr/>
        </p:nvPicPr>
        <p:blipFill rotWithShape="1">
          <a:blip r:embed="rId3">
            <a:alphaModFix/>
          </a:blip>
          <a:srcRect b="0" l="0" r="0" t="0"/>
          <a:stretch/>
        </p:blipFill>
        <p:spPr>
          <a:xfrm>
            <a:off x="0" y="-1"/>
            <a:ext cx="9144000"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9"/>
          <p:cNvSpPr txBox="1"/>
          <p:nvPr>
            <p:ph type="title"/>
          </p:nvPr>
        </p:nvSpPr>
        <p:spPr>
          <a:xfrm>
            <a:off x="311695" y="273629"/>
            <a:ext cx="85206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de">
                <a:solidFill>
                  <a:srgbClr val="E69138"/>
                </a:solidFill>
              </a:rPr>
              <a:t>Auswirkungen von Selbstzweifel</a:t>
            </a:r>
            <a:endParaRPr>
              <a:solidFill>
                <a:srgbClr val="E69138"/>
              </a:solidFill>
            </a:endParaRPr>
          </a:p>
        </p:txBody>
      </p:sp>
      <p:sp>
        <p:nvSpPr>
          <p:cNvPr id="99" name="Google Shape;99;p9"/>
          <p:cNvSpPr txBox="1"/>
          <p:nvPr>
            <p:ph idx="1" type="body"/>
          </p:nvPr>
        </p:nvSpPr>
        <p:spPr>
          <a:xfrm>
            <a:off x="451425" y="2882554"/>
            <a:ext cx="8520600" cy="210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de" sz="1500"/>
              <a:t>Negative Folgen des Selbstzweifels:</a:t>
            </a:r>
            <a:endParaRPr sz="1500"/>
          </a:p>
          <a:p>
            <a:pPr indent="-323850" lvl="0" marL="457200" rtl="0" algn="l">
              <a:lnSpc>
                <a:spcPct val="115000"/>
              </a:lnSpc>
              <a:spcBef>
                <a:spcPts val="1200"/>
              </a:spcBef>
              <a:spcAft>
                <a:spcPts val="0"/>
              </a:spcAft>
              <a:buSzPts val="1500"/>
              <a:buChar char="❏"/>
            </a:pPr>
            <a:r>
              <a:rPr lang="de" sz="1500"/>
              <a:t>Die sich selbsterfüllende Prophezeiung</a:t>
            </a:r>
            <a:endParaRPr sz="1500"/>
          </a:p>
          <a:p>
            <a:pPr indent="-323850" lvl="0" marL="457200" rtl="0" algn="l">
              <a:lnSpc>
                <a:spcPct val="115000"/>
              </a:lnSpc>
              <a:spcBef>
                <a:spcPts val="0"/>
              </a:spcBef>
              <a:spcAft>
                <a:spcPts val="0"/>
              </a:spcAft>
              <a:buSzPts val="1500"/>
              <a:buChar char="❏"/>
            </a:pPr>
            <a:r>
              <a:rPr lang="de" sz="1500"/>
              <a:t>Selbstsabotage</a:t>
            </a:r>
            <a:endParaRPr sz="1500"/>
          </a:p>
          <a:p>
            <a:pPr indent="-323850" lvl="0" marL="457200" rtl="0" algn="l">
              <a:lnSpc>
                <a:spcPct val="115000"/>
              </a:lnSpc>
              <a:spcBef>
                <a:spcPts val="0"/>
              </a:spcBef>
              <a:spcAft>
                <a:spcPts val="0"/>
              </a:spcAft>
              <a:buSzPts val="1500"/>
              <a:buChar char="❏"/>
            </a:pPr>
            <a:r>
              <a:rPr lang="de" sz="1500"/>
              <a:t>Perfektionismus</a:t>
            </a:r>
            <a:endParaRPr sz="1500"/>
          </a:p>
          <a:p>
            <a:pPr indent="-323850" lvl="0" marL="457200" rtl="0" algn="l">
              <a:lnSpc>
                <a:spcPct val="115000"/>
              </a:lnSpc>
              <a:spcBef>
                <a:spcPts val="0"/>
              </a:spcBef>
              <a:spcAft>
                <a:spcPts val="0"/>
              </a:spcAft>
              <a:buSzPts val="1500"/>
              <a:buChar char="❏"/>
            </a:pPr>
            <a:r>
              <a:rPr lang="de" sz="1500"/>
              <a:t>Verminderter Selbstwert und Unsicherheit</a:t>
            </a:r>
            <a:endParaRPr sz="1500"/>
          </a:p>
          <a:p>
            <a:pPr indent="-323850" lvl="0" marL="457200" rtl="0" algn="l">
              <a:lnSpc>
                <a:spcPct val="115000"/>
              </a:lnSpc>
              <a:spcBef>
                <a:spcPts val="0"/>
              </a:spcBef>
              <a:spcAft>
                <a:spcPts val="0"/>
              </a:spcAft>
              <a:buSzPts val="1500"/>
              <a:buChar char="❏"/>
            </a:pPr>
            <a:r>
              <a:rPr lang="de" sz="1500"/>
              <a:t>Entstehung von psychischen Erkrankungen </a:t>
            </a:r>
            <a:endParaRPr sz="1500"/>
          </a:p>
        </p:txBody>
      </p:sp>
      <p:sp>
        <p:nvSpPr>
          <p:cNvPr id="100" name="Google Shape;100;p9"/>
          <p:cNvSpPr txBox="1"/>
          <p:nvPr>
            <p:ph idx="1" type="body"/>
          </p:nvPr>
        </p:nvSpPr>
        <p:spPr>
          <a:xfrm>
            <a:off x="451425" y="1183350"/>
            <a:ext cx="8520600" cy="16992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de" sz="1500"/>
              <a:t>Positive Funktionen des Selbstzweifels:</a:t>
            </a:r>
            <a:endParaRPr sz="1500"/>
          </a:p>
          <a:p>
            <a:pPr indent="-323850" lvl="0" marL="457200" rtl="0" algn="l">
              <a:lnSpc>
                <a:spcPct val="115000"/>
              </a:lnSpc>
              <a:spcBef>
                <a:spcPts val="1200"/>
              </a:spcBef>
              <a:spcAft>
                <a:spcPts val="0"/>
              </a:spcAft>
              <a:buSzPts val="1500"/>
              <a:buChar char="❏"/>
            </a:pPr>
            <a:r>
              <a:rPr lang="de" sz="1500"/>
              <a:t>Selbst-Schutzfunktion</a:t>
            </a:r>
            <a:endParaRPr sz="1500"/>
          </a:p>
          <a:p>
            <a:pPr indent="-323850" lvl="0" marL="457200" rtl="0" algn="l">
              <a:lnSpc>
                <a:spcPct val="115000"/>
              </a:lnSpc>
              <a:spcBef>
                <a:spcPts val="0"/>
              </a:spcBef>
              <a:spcAft>
                <a:spcPts val="0"/>
              </a:spcAft>
              <a:buSzPts val="1500"/>
              <a:buChar char="❏"/>
            </a:pPr>
            <a:r>
              <a:rPr lang="de" sz="1500"/>
              <a:t>Motivator</a:t>
            </a:r>
            <a:endParaRPr sz="1500"/>
          </a:p>
          <a:p>
            <a:pPr indent="-323850" lvl="0" marL="457200" rtl="0" algn="l">
              <a:lnSpc>
                <a:spcPct val="115000"/>
              </a:lnSpc>
              <a:spcBef>
                <a:spcPts val="0"/>
              </a:spcBef>
              <a:spcAft>
                <a:spcPts val="0"/>
              </a:spcAft>
              <a:buSzPts val="1500"/>
              <a:buChar char="❏"/>
            </a:pPr>
            <a:r>
              <a:rPr lang="de" sz="1500"/>
              <a:t>Hilft Handlungen zu reflektieren und Selbstüberhöhung zu vermeiden</a:t>
            </a:r>
            <a:endParaRPr sz="1500"/>
          </a:p>
          <a:p>
            <a:pPr indent="-323850" lvl="0" marL="457200" rtl="0" algn="l">
              <a:lnSpc>
                <a:spcPct val="115000"/>
              </a:lnSpc>
              <a:spcBef>
                <a:spcPts val="0"/>
              </a:spcBef>
              <a:spcAft>
                <a:spcPts val="0"/>
              </a:spcAft>
              <a:buSzPts val="1500"/>
              <a:buChar char="❏"/>
            </a:pPr>
            <a:r>
              <a:rPr lang="de" sz="1500"/>
              <a:t>Verbindet mit der Perspektive des Anderen</a:t>
            </a:r>
            <a:endParaRPr sz="1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E69138"/>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