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7" r:id="rId3"/>
    <p:sldId id="278" r:id="rId4"/>
    <p:sldId id="279" r:id="rId5"/>
    <p:sldId id="280" r:id="rId6"/>
    <p:sldId id="275" r:id="rId7"/>
    <p:sldId id="283" r:id="rId8"/>
    <p:sldId id="281" r:id="rId9"/>
    <p:sldId id="282" r:id="rId10"/>
  </p:sldIdLst>
  <p:sldSz cx="9144000" cy="6858000" type="screen4x3"/>
  <p:notesSz cx="6400800" cy="86868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D2D300"/>
    <a:srgbClr val="DF5A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4607" autoAdjust="0"/>
  </p:normalViewPr>
  <p:slideViewPr>
    <p:cSldViewPr snapToObjects="1">
      <p:cViewPr varScale="1">
        <p:scale>
          <a:sx n="124" d="100"/>
          <a:sy n="124" d="100"/>
        </p:scale>
        <p:origin x="17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1FA354B-AFF3-E140-AEAD-D969860A48FC}" type="datetimeFigureOut">
              <a:rPr lang="de-CH"/>
              <a:pPr>
                <a:defRPr/>
              </a:pPr>
              <a:t>07.10.22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250238"/>
            <a:ext cx="2773363" cy="434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625850" y="8250238"/>
            <a:ext cx="2773363" cy="434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55953C1-CD94-3F43-8EA6-13AD685B07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735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1" tIns="43106" rIns="86211" bIns="43106" numCol="1" anchor="t" anchorCtr="0" compatLnSpc="1">
            <a:prstTxWarp prst="textNoShape">
              <a:avLst/>
            </a:prstTxWarp>
          </a:bodyPr>
          <a:lstStyle>
            <a:lvl1pPr defTabSz="862013">
              <a:defRPr sz="11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1" tIns="43106" rIns="86211" bIns="43106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52463"/>
            <a:ext cx="4341812" cy="3255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1" tIns="43106" rIns="86211" bIns="43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1" tIns="43106" rIns="86211" bIns="43106" numCol="1" anchor="b" anchorCtr="0" compatLnSpc="1">
            <a:prstTxWarp prst="textNoShape">
              <a:avLst/>
            </a:prstTxWarp>
          </a:bodyPr>
          <a:lstStyle>
            <a:lvl1pPr defTabSz="862013">
              <a:defRPr sz="11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1825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1" tIns="43106" rIns="86211" bIns="43106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>
                <a:cs typeface="Arial" charset="0"/>
              </a:defRPr>
            </a:lvl1pPr>
          </a:lstStyle>
          <a:p>
            <a:pPr>
              <a:defRPr/>
            </a:pPr>
            <a:fld id="{99E7CD76-F5AB-4943-87B8-3FD56F4326C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19211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charset="0"/>
        <a:cs typeface="Arial" pitchFamily="-106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Arial" pitchFamily="-106" charset="0"/>
        <a:cs typeface="Arial" pitchFamily="-106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Arial" pitchFamily="-106" charset="0"/>
        <a:cs typeface="Arial" pitchFamily="-106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Arial" pitchFamily="-106" charset="0"/>
        <a:cs typeface="Arial" pitchFamily="-106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Arial" pitchFamily="-106" charset="0"/>
        <a:cs typeface="Arial" pitchFamily="-106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900113" y="852488"/>
            <a:ext cx="734377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0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CH" sz="1400" b="1">
                <a:cs typeface="Arial" charset="0"/>
              </a:rPr>
              <a:t>Psychologische Beratungsstelle</a:t>
            </a:r>
          </a:p>
        </p:txBody>
      </p:sp>
      <p:pic>
        <p:nvPicPr>
          <p:cNvPr id="6" name="Picture 16" descr="uzh_eth_logo_d_pos_sap_standard+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42875"/>
            <a:ext cx="41259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989138"/>
            <a:ext cx="7343775" cy="1295400"/>
          </a:xfrm>
        </p:spPr>
        <p:txBody>
          <a:bodyPr/>
          <a:lstStyle>
            <a:lvl1pPr>
              <a:defRPr sz="3900"/>
            </a:lvl1pPr>
          </a:lstStyle>
          <a:p>
            <a:r>
              <a:rPr lang="de-CH" dirty="0"/>
              <a:t>Mastertitelformat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429000"/>
            <a:ext cx="7343775" cy="1752600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Master-Untertitelformat bearbeiten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00113" y="6524625"/>
            <a:ext cx="2133600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399213" y="6524625"/>
            <a:ext cx="1844675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CBD2D264-2894-B84C-BBE2-9C394C7AA5C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50704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40C9659A-1976-C74B-BA91-8344E41A46B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386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08738" y="1268413"/>
            <a:ext cx="1835150" cy="4824412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00113" y="1268413"/>
            <a:ext cx="5356225" cy="4824412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BF58571A-519E-9442-8D5B-2C68BB0D7EC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726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CF6D65AF-1EA3-714F-B793-4F53CAA81D2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780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 dirty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5DAD214D-625C-A646-B00F-E81762CD185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048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00113" y="2205038"/>
            <a:ext cx="3595687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05038"/>
            <a:ext cx="3595688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B774F194-8782-494D-A461-AF169E8429A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163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7ABE6276-4FCF-394C-B0B9-AFE5B03F32E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5663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E8E0F3C3-856D-4749-B127-233B6C50F0D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363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00F54114-5594-BC45-987E-81C513A32A1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5352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10ABB837-E1A4-5141-8CF6-2735EEECB48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5502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Seite </a:t>
            </a:r>
            <a:fld id="{E2063708-4133-384D-9960-931FA09DABA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423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268413"/>
            <a:ext cx="73437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2205038"/>
            <a:ext cx="7343775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00113" y="6524625"/>
            <a:ext cx="9350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8175" y="6524625"/>
            <a:ext cx="52562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524625"/>
            <a:ext cx="792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de-CH"/>
              <a:t>Seite </a:t>
            </a:r>
            <a:fld id="{D5198346-5E5E-EF47-8DCC-1646D9398B6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" name="Text Box 11"/>
          <p:cNvSpPr txBox="1">
            <a:spLocks noChangeArrowheads="1"/>
          </p:cNvSpPr>
          <p:nvPr/>
        </p:nvSpPr>
        <p:spPr bwMode="auto">
          <a:xfrm>
            <a:off x="900113" y="852488"/>
            <a:ext cx="734377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0"/>
          <a:lstStyle>
            <a:lvl1pPr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CH" sz="1400" b="1">
                <a:cs typeface="Arial" charset="0"/>
              </a:rPr>
              <a:t>Psychologische Beratungsstelle</a:t>
            </a:r>
          </a:p>
        </p:txBody>
      </p:sp>
      <p:pic>
        <p:nvPicPr>
          <p:cNvPr id="1033" name="Picture 14" descr="uzh_eth_logo_d_pos_sap_standard+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42875"/>
            <a:ext cx="41259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06" charset="0"/>
          <a:ea typeface="ＭＳ Ｐゴシック" charset="0"/>
          <a:cs typeface="Arial" pitchFamily="-10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06" charset="0"/>
          <a:ea typeface="ＭＳ Ｐゴシック" charset="0"/>
          <a:cs typeface="Arial" pitchFamily="-10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06" charset="0"/>
          <a:ea typeface="ＭＳ Ｐゴシック" charset="0"/>
          <a:cs typeface="Arial" pitchFamily="-10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06" charset="0"/>
          <a:ea typeface="ＭＳ Ｐゴシック" charset="0"/>
          <a:cs typeface="Arial" pitchFamily="-10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06" charset="0"/>
          <a:ea typeface="Arial" pitchFamily="-106" charset="0"/>
          <a:cs typeface="Arial" pitchFamily="-10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06" charset="0"/>
          <a:ea typeface="Arial" pitchFamily="-106" charset="0"/>
          <a:cs typeface="Arial" pitchFamily="-10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06" charset="0"/>
          <a:ea typeface="Arial" pitchFamily="-106" charset="0"/>
          <a:cs typeface="Arial" pitchFamily="-10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06" charset="0"/>
          <a:ea typeface="Arial" pitchFamily="-106" charset="0"/>
          <a:cs typeface="Arial" pitchFamily="-106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46075" indent="-344488" algn="l" rtl="0" eaLnBrk="0" fontAlgn="base" hangingPunct="0">
        <a:spcBef>
          <a:spcPct val="4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714375" indent="-366713" algn="l" rtl="0" eaLnBrk="0" fontAlgn="base" hangingPunct="0">
        <a:spcBef>
          <a:spcPct val="4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069975" indent="-354013" algn="l" rtl="0" eaLnBrk="0" fontAlgn="base" hangingPunct="0">
        <a:spcBef>
          <a:spcPct val="4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438275" indent="-366713" algn="l" rtl="0" eaLnBrk="0" fontAlgn="base" hangingPunct="0">
        <a:spcBef>
          <a:spcPct val="4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1895475" indent="-366713" algn="l" rtl="0" fontAlgn="base">
        <a:spcBef>
          <a:spcPct val="40000"/>
        </a:spcBef>
        <a:spcAft>
          <a:spcPct val="0"/>
        </a:spcAft>
        <a:buFont typeface="Arial" pitchFamily="-106" charset="0"/>
        <a:buChar char="–"/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2352675" indent="-366713" algn="l" rtl="0" fontAlgn="base">
        <a:spcBef>
          <a:spcPct val="40000"/>
        </a:spcBef>
        <a:spcAft>
          <a:spcPct val="0"/>
        </a:spcAft>
        <a:buFont typeface="Arial" pitchFamily="-106" charset="0"/>
        <a:buChar char="–"/>
        <a:defRPr sz="1700">
          <a:solidFill>
            <a:schemeClr val="tx1"/>
          </a:solidFill>
          <a:latin typeface="+mn-lt"/>
          <a:ea typeface="+mn-ea"/>
          <a:cs typeface="+mn-cs"/>
        </a:defRPr>
      </a:lvl7pPr>
      <a:lvl8pPr marL="2809875" indent="-366713" algn="l" rtl="0" fontAlgn="base">
        <a:spcBef>
          <a:spcPct val="40000"/>
        </a:spcBef>
        <a:spcAft>
          <a:spcPct val="0"/>
        </a:spcAft>
        <a:buFont typeface="Arial" pitchFamily="-106" charset="0"/>
        <a:buChar char="–"/>
        <a:defRPr sz="1700">
          <a:solidFill>
            <a:schemeClr val="tx1"/>
          </a:solidFill>
          <a:latin typeface="+mn-lt"/>
          <a:ea typeface="+mn-ea"/>
          <a:cs typeface="+mn-cs"/>
        </a:defRPr>
      </a:lvl8pPr>
      <a:lvl9pPr marL="3267075" indent="-366713" algn="l" rtl="0" fontAlgn="base">
        <a:spcBef>
          <a:spcPct val="40000"/>
        </a:spcBef>
        <a:spcAft>
          <a:spcPct val="0"/>
        </a:spcAft>
        <a:buFont typeface="Arial" pitchFamily="-106" charset="0"/>
        <a:buChar char="–"/>
        <a:defRPr sz="17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00113" y="1989138"/>
            <a:ext cx="7343775" cy="2087934"/>
          </a:xfrm>
        </p:spPr>
        <p:txBody>
          <a:bodyPr/>
          <a:lstStyle/>
          <a:p>
            <a:pPr algn="ctr"/>
            <a:br>
              <a:rPr lang="de-DE" dirty="0"/>
            </a:br>
            <a:r>
              <a:rPr lang="de-DE" dirty="0"/>
              <a:t>Career </a:t>
            </a:r>
            <a:r>
              <a:rPr lang="de-DE" dirty="0" err="1"/>
              <a:t>Empowerment</a:t>
            </a:r>
            <a:r>
              <a:rPr lang="de-DE" dirty="0"/>
              <a:t> -</a:t>
            </a:r>
            <a:br>
              <a:rPr lang="de-DE" dirty="0"/>
            </a:br>
            <a:r>
              <a:rPr lang="de-DE" dirty="0"/>
              <a:t>Wie weiter nach dem Studium?</a:t>
            </a:r>
            <a:br>
              <a:rPr lang="de-DE" dirty="0"/>
            </a:br>
            <a:r>
              <a:rPr lang="de-DE" dirty="0"/>
              <a:t> 	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00113" y="5013176"/>
            <a:ext cx="7343775" cy="1152128"/>
          </a:xfrm>
        </p:spPr>
        <p:txBody>
          <a:bodyPr/>
          <a:lstStyle/>
          <a:p>
            <a:r>
              <a:rPr lang="de-DE" dirty="0"/>
              <a:t>Sabina </a:t>
            </a:r>
            <a:r>
              <a:rPr lang="de-DE" dirty="0" err="1"/>
              <a:t>Marra</a:t>
            </a:r>
            <a:r>
              <a:rPr lang="de-DE" dirty="0"/>
              <a:t>, Career Service UZH</a:t>
            </a:r>
          </a:p>
          <a:p>
            <a:r>
              <a:rPr lang="de-DE" dirty="0"/>
              <a:t>Cornelia Beck, Psychologische Beratungsstelle UZH/ETH</a:t>
            </a:r>
          </a:p>
          <a:p>
            <a:r>
              <a:rPr lang="de-DE" dirty="0"/>
              <a:t>13. Oktober 2022</a:t>
            </a:r>
          </a:p>
        </p:txBody>
      </p:sp>
    </p:spTree>
    <p:extLst>
      <p:ext uri="{BB962C8B-B14F-4D97-AF65-F5344CB8AC3E}">
        <p14:creationId xmlns:p14="http://schemas.microsoft.com/office/powerpoint/2010/main" val="391592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1C7924-5CB1-F34D-9CC2-D6F0CF500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Übergänge…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B5CB4A-DEF7-A344-931A-87CFA64C5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…vom Studium in den Beruf</a:t>
            </a:r>
          </a:p>
          <a:p>
            <a:endParaRPr lang="de-DE" dirty="0"/>
          </a:p>
          <a:p>
            <a:r>
              <a:rPr lang="de-DE" dirty="0"/>
              <a:t>…von der Familie in die Gesellschaft</a:t>
            </a:r>
          </a:p>
          <a:p>
            <a:endParaRPr lang="de-DE" dirty="0"/>
          </a:p>
          <a:p>
            <a:r>
              <a:rPr lang="de-DE" dirty="0"/>
              <a:t>…von der Jugend ins Erwachsenenalter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E426E6-ACB6-5B4D-9DD1-970055B14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358B2F-F27C-8341-AEA3-E6C2E277B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2E4CA3-BBE8-974B-A6ED-89A4FF3E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Seite </a:t>
            </a:r>
            <a:fld id="{CF6D65AF-1EA3-714F-B793-4F53CAA81D29}" type="slidenum">
              <a:rPr lang="de-CH" smtClean="0"/>
              <a:pPr>
                <a:defRPr/>
              </a:pPr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8110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F68B2-452E-D041-A394-A26EE3ED4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Übergänge sind…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6FB26A-9093-254A-810E-0AD645994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…anspruchsvoll und verunsichernd. </a:t>
            </a:r>
          </a:p>
          <a:p>
            <a:r>
              <a:rPr lang="de-DE" dirty="0"/>
              <a:t>Wer bin ich?</a:t>
            </a:r>
          </a:p>
          <a:p>
            <a:r>
              <a:rPr lang="de-DE" dirty="0"/>
              <a:t>Was will ich? </a:t>
            </a:r>
          </a:p>
          <a:p>
            <a:r>
              <a:rPr lang="de-DE" dirty="0"/>
              <a:t>Was soll ich?</a:t>
            </a:r>
          </a:p>
          <a:p>
            <a:r>
              <a:rPr lang="de-DE" dirty="0"/>
              <a:t>Welche Optionen habe ich?</a:t>
            </a:r>
          </a:p>
          <a:p>
            <a:r>
              <a:rPr lang="de-DE" dirty="0"/>
              <a:t>Welchen “Marktwert“ habe ich? </a:t>
            </a:r>
          </a:p>
          <a:p>
            <a:r>
              <a:rPr lang="de-DE" dirty="0"/>
              <a:t>Wie nehmen andere mich wahr?</a:t>
            </a:r>
          </a:p>
          <a:p>
            <a:endParaRPr lang="de-DE" dirty="0"/>
          </a:p>
          <a:p>
            <a:r>
              <a:rPr lang="de-DE" dirty="0">
                <a:sym typeface="Wingdings" pitchFamily="2" charset="2"/>
              </a:rPr>
              <a:t> Entwicklungsaufgabe: Identitätsbildung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FA8240-D83D-0B4B-A6CC-6A77F4C64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1A5EAE-378F-144F-8FCC-AFC5AF324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C27619-3494-2B48-8E15-3E37C581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Seite </a:t>
            </a:r>
            <a:fld id="{CF6D65AF-1EA3-714F-B793-4F53CAA81D29}" type="slidenum">
              <a:rPr lang="de-CH" smtClean="0"/>
              <a:pPr>
                <a:defRPr/>
              </a:pPr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4416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4A3A57-CC03-9D40-9CCF-2E1458422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Übergänge brauchen…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9DD7B4-E5F9-C34D-92CA-5E39318AF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…Zeit und Geduld.</a:t>
            </a:r>
          </a:p>
          <a:p>
            <a:endParaRPr lang="de-DE" dirty="0"/>
          </a:p>
          <a:p>
            <a:r>
              <a:rPr lang="de-DE" dirty="0"/>
              <a:t>…Flexibilität und Toleranz.</a:t>
            </a:r>
          </a:p>
          <a:p>
            <a:endParaRPr lang="de-DE" dirty="0"/>
          </a:p>
          <a:p>
            <a:r>
              <a:rPr lang="de-DE" dirty="0"/>
              <a:t>…Unterstützung und Selbstfürsorge.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3961CF-3336-1F47-9F6D-C3B292F5D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D0DE03-025B-364F-918D-A535B28E0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910293-8A82-7542-B248-D1F11CD5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Seite </a:t>
            </a:r>
            <a:fld id="{CF6D65AF-1EA3-714F-B793-4F53CAA81D29}" type="slidenum">
              <a:rPr lang="de-CH" smtClean="0"/>
              <a:pPr>
                <a:defRPr/>
              </a:pPr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2745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5FA8E-E1BA-7349-8F6B-D4E7BF850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Herausforderungen…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F170EA-4369-0C4F-8D30-BBB732802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Einstiegsjob vs. Traumjob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zu hohe Erwartungen an sich und die Arbeitswelt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„aller Anfang ist schwer“, Höhen und Tiefen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„jeder“ Job ist eine wichtige Erfahrung, man erfährt mehr über sich, die Arbeitswelt und was man will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Berufsweg verläuft meist nicht gradlinig</a:t>
            </a:r>
          </a:p>
          <a:p>
            <a:pPr marL="0" indent="0"/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15F674-59D8-FB47-B092-6286E1FC3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3FC9A8-F0EB-2447-99C5-9E13A3127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3D6275-674F-664A-84D9-AAAD64775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Seite </a:t>
            </a:r>
            <a:fld id="{CF6D65AF-1EA3-714F-B793-4F53CAA81D29}" type="slidenum">
              <a:rPr lang="de-CH" smtClean="0"/>
              <a:pPr>
                <a:defRPr/>
              </a:pPr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454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C041A-E420-A44A-A300-2002376F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Chancen…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B7791F-8C14-DA43-8883-67A6C37F5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Geduld! Du wirst einige Rückschläge einstecken müssen. </a:t>
            </a:r>
            <a:r>
              <a:rPr lang="de-CH" dirty="0" err="1"/>
              <a:t>Sammel</a:t>
            </a:r>
            <a:r>
              <a:rPr lang="de-CH" dirty="0"/>
              <a:t> weitere Arbeitserfahrung oder bilde dich in bestimmten Themenbereichen weiter. </a:t>
            </a:r>
          </a:p>
          <a:p>
            <a:r>
              <a:rPr lang="de-CH" dirty="0"/>
              <a:t>Vernetzen und Engagieren! Kontakte können ausschlaggebend sein, wenn es um Vorstellungsgespräche und Entscheidungen geht. </a:t>
            </a:r>
          </a:p>
          <a:p>
            <a:r>
              <a:rPr lang="de-CH" dirty="0"/>
              <a:t>Gute Organisation!</a:t>
            </a:r>
          </a:p>
          <a:p>
            <a:r>
              <a:rPr lang="de-CH" dirty="0"/>
              <a:t>Recherche! Welche Berufe kommen in Frage? Welche Branchen und Zweige? Je breiter du dich aufstellst, desto höher ist die Chance, dass du einen Beruf findest.  </a:t>
            </a: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908761-F0B6-9E4C-9BF4-BD0986B44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4AFB25-2469-CD4C-862D-4812B1B2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931EB5-B269-C043-AC59-4DF8D0DA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Seite </a:t>
            </a:r>
            <a:fld id="{CF6D65AF-1EA3-714F-B793-4F53CAA81D29}" type="slidenum">
              <a:rPr lang="de-CH" smtClean="0"/>
              <a:pPr>
                <a:defRPr/>
              </a:pPr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43031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73B7A-C2D9-6E4D-B744-3F64B817B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Scheitern…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70FF61-12DE-4444-B344-209302C32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…ist schmerzvoll, verunsichert, macht traurig</a:t>
            </a:r>
          </a:p>
          <a:p>
            <a:r>
              <a:rPr lang="de-DE" dirty="0"/>
              <a:t>…gehört zu jedem Lernprozess</a:t>
            </a:r>
          </a:p>
          <a:p>
            <a:r>
              <a:rPr lang="de-DE" dirty="0"/>
              <a:t>…wird häufig mit Versagen gleichgesetzt und ist i.S. einer Verlierer und Gewinnermentalität neu (Kapitalismus) früher überlebten Menschen durch gemeinschaftliches Handeln in Gruppen</a:t>
            </a:r>
          </a:p>
          <a:p>
            <a:r>
              <a:rPr lang="de-DE" dirty="0"/>
              <a:t>… gehört zum Leben, doch wird häufig negativ erlebt</a:t>
            </a:r>
          </a:p>
          <a:p>
            <a:r>
              <a:rPr lang="de-DE" dirty="0"/>
              <a:t>… und Fehlschläge vermeiden zu wollen, führt zu Schamgefühlen, Passivität, Selbstwertproblematik und Depression</a:t>
            </a:r>
          </a:p>
          <a:p>
            <a:r>
              <a:rPr lang="de-DE" dirty="0"/>
              <a:t>… ist nicht an den Wert einer Person gekoppelt sein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45AAD3-14C8-494F-B2AF-2E0385CC7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287D5F-A8C4-4547-A134-BCBAB2DB4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88A474-86E5-4549-98BF-66367EA3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Seite </a:t>
            </a:r>
            <a:fld id="{CF6D65AF-1EA3-714F-B793-4F53CAA81D29}" type="slidenum">
              <a:rPr lang="de-CH" smtClean="0"/>
              <a:pPr>
                <a:defRPr/>
              </a:pPr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262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4C80A-0B45-A042-84DB-73D1A8254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„Gescheites Scheitern“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9DA096-37DC-C949-B811-13E93FBC6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Scheitern mit einkalkulieren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Niederlage erkennen und loslassen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Der Niederlage die Macht entziehen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Nimm Misserfolge niemals persönlich!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Verzeihe dir selbst und lasse „negative“ Gefühle los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Erst Reflexion, dann Reaktion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Trial </a:t>
            </a:r>
            <a:r>
              <a:rPr lang="de-DE" dirty="0" err="1"/>
              <a:t>and</a:t>
            </a:r>
            <a:r>
              <a:rPr lang="de-DE" dirty="0"/>
              <a:t> Error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Mach dich frei vom Urteil anderer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Konstruktives Feedback für neue Lösungen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98D244-A931-E345-8A2C-C80C12966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294369-E1D8-4141-B0E5-7FAB72238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C60828-D7DE-074D-B51D-681F4025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Seite </a:t>
            </a:r>
            <a:fld id="{CF6D65AF-1EA3-714F-B793-4F53CAA81D29}" type="slidenum">
              <a:rPr lang="de-CH" smtClean="0"/>
              <a:pPr>
                <a:defRPr/>
              </a:pPr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1477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DFD71B-5009-2147-894C-282B9ED8A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 Säulen, die dich stützen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ECAF67-0386-1848-AEC6-6786F184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CH" dirty="0"/>
              <a:t>Suche dir ein positives und konstruktives Umfeld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dirty="0"/>
              <a:t>Bleibe deiner Moral und deinen Werten treu.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dirty="0"/>
              <a:t>Setze dir für deinen Neustart klare und realistische Ziele.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dirty="0"/>
              <a:t>Mentale und physische Gesundheit sind das A und 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CH" dirty="0"/>
              <a:t>Vertraue in das Leben!</a:t>
            </a: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53B857-70AC-B74C-8726-483815F9A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13.10.22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03FAD5-6445-CC43-BD71-C5A9FD920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Career Empowerment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9470D7-94B9-BB48-A77E-6C2CAA838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CH"/>
              <a:t>Seite </a:t>
            </a:r>
            <a:fld id="{CF6D65AF-1EA3-714F-B793-4F53CAA81D29}" type="slidenum">
              <a:rPr lang="de-CH" smtClean="0"/>
              <a:pPr>
                <a:defRPr/>
              </a:pPr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4658882"/>
      </p:ext>
    </p:extLst>
  </p:cSld>
  <p:clrMapOvr>
    <a:masterClrMapping/>
  </p:clrMapOvr>
</p:sld>
</file>

<file path=ppt/theme/theme1.xml><?xml version="1.0" encoding="utf-8"?>
<a:theme xmlns:a="http://schemas.openxmlformats.org/drawingml/2006/main" name="uzh_eth_praesentation_d">
  <a:themeElements>
    <a:clrScheme name="Office-Design 1">
      <a:dk1>
        <a:srgbClr val="000000"/>
      </a:dk1>
      <a:lt1>
        <a:srgbClr val="FFFFFF"/>
      </a:lt1>
      <a:dk2>
        <a:srgbClr val="0028A5"/>
      </a:dk2>
      <a:lt2>
        <a:srgbClr val="808080"/>
      </a:lt2>
      <a:accent1>
        <a:srgbClr val="0028A5"/>
      </a:accent1>
      <a:accent2>
        <a:srgbClr val="A3ADB7"/>
      </a:accent2>
      <a:accent3>
        <a:srgbClr val="FFFFFF"/>
      </a:accent3>
      <a:accent4>
        <a:srgbClr val="000000"/>
      </a:accent4>
      <a:accent5>
        <a:srgbClr val="AAACCF"/>
      </a:accent5>
      <a:accent6>
        <a:srgbClr val="939CA6"/>
      </a:accent6>
      <a:hlink>
        <a:srgbClr val="DC6027"/>
      </a:hlink>
      <a:folHlink>
        <a:srgbClr val="000000"/>
      </a:folHlink>
    </a:clrScheme>
    <a:fontScheme name="Office-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Arial" pitchFamily="-106" charset="0"/>
            <a:cs typeface="Arial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Arial" pitchFamily="-106" charset="0"/>
            <a:cs typeface="Arial" pitchFamily="-106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28A5"/>
        </a:dk2>
        <a:lt2>
          <a:srgbClr val="808080"/>
        </a:lt2>
        <a:accent1>
          <a:srgbClr val="0028A5"/>
        </a:accent1>
        <a:accent2>
          <a:srgbClr val="A3ADB7"/>
        </a:accent2>
        <a:accent3>
          <a:srgbClr val="FFFFFF"/>
        </a:accent3>
        <a:accent4>
          <a:srgbClr val="000000"/>
        </a:accent4>
        <a:accent5>
          <a:srgbClr val="AAACCF"/>
        </a:accent5>
        <a:accent6>
          <a:srgbClr val="939CA6"/>
        </a:accent6>
        <a:hlink>
          <a:srgbClr val="DC6027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uzh_eth_praesentation_d.pot</Template>
  <TotalTime>0</TotalTime>
  <Words>450</Words>
  <Application>Microsoft Macintosh PowerPoint</Application>
  <PresentationFormat>Bildschirmpräsentation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Arial</vt:lpstr>
      <vt:lpstr>uzh_eth_praesentation_d</vt:lpstr>
      <vt:lpstr> Career Empowerment - Wie weiter nach dem Studium?   </vt:lpstr>
      <vt:lpstr>Übergänge…</vt:lpstr>
      <vt:lpstr>Übergänge sind…</vt:lpstr>
      <vt:lpstr>Übergänge brauchen…</vt:lpstr>
      <vt:lpstr>Herausforderungen…</vt:lpstr>
      <vt:lpstr>Chancen…</vt:lpstr>
      <vt:lpstr>Scheitern…</vt:lpstr>
      <vt:lpstr>„Gescheites Scheitern“ </vt:lpstr>
      <vt:lpstr>5 Säulen, die dich stützen</vt:lpstr>
    </vt:vector>
  </TitlesOfParts>
  <Company>Psychologische Beratungsstelle UZH / ETH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der Titel der Präsentation</dc:title>
  <dc:creator>Frischknecht Ulrich</dc:creator>
  <dc:description>Vorlage uzh_eth_praesentation_d MSO2004 v1 21.07.2010</dc:description>
  <cp:lastModifiedBy>Microsoft Office User</cp:lastModifiedBy>
  <cp:revision>298</cp:revision>
  <cp:lastPrinted>2012-06-12T14:52:33Z</cp:lastPrinted>
  <dcterms:created xsi:type="dcterms:W3CDTF">2011-06-01T05:49:11Z</dcterms:created>
  <dcterms:modified xsi:type="dcterms:W3CDTF">2022-10-07T09:00:11Z</dcterms:modified>
</cp:coreProperties>
</file>